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76" r:id="rId4"/>
    <p:sldId id="262" r:id="rId5"/>
    <p:sldId id="257" r:id="rId6"/>
    <p:sldId id="286" r:id="rId7"/>
    <p:sldId id="287" r:id="rId8"/>
    <p:sldId id="288" r:id="rId9"/>
    <p:sldId id="289" r:id="rId10"/>
    <p:sldId id="290" r:id="rId11"/>
    <p:sldId id="270" r:id="rId12"/>
    <p:sldId id="263" r:id="rId13"/>
    <p:sldId id="274" r:id="rId14"/>
    <p:sldId id="280" r:id="rId15"/>
    <p:sldId id="313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281" r:id="rId46"/>
    <p:sldId id="284" r:id="rId47"/>
    <p:sldId id="285" r:id="rId48"/>
    <p:sldId id="27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8" userDrawn="1">
          <p15:clr>
            <a:srgbClr val="A4A3A4"/>
          </p15:clr>
        </p15:guide>
        <p15:guide id="4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27488"/>
    <a:srgbClr val="168BA2"/>
    <a:srgbClr val="1791A9"/>
    <a:srgbClr val="1DB3D1"/>
    <a:srgbClr val="1CADCA"/>
    <a:srgbClr val="1A9EB8"/>
    <a:srgbClr val="1893AC"/>
    <a:srgbClr val="F7F8FC"/>
    <a:srgbClr val="E6E6E6"/>
    <a:srgbClr val="F0F0F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54" y="-96"/>
      </p:cViewPr>
      <p:guideLst>
        <p:guide orient="horz" pos="2160"/>
        <p:guide pos="3840"/>
        <p:guide pos="7128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6753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2507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0" hasCustomPrompt="1"/>
          </p:nvPr>
        </p:nvSpPr>
        <p:spPr>
          <a:xfrm>
            <a:off x="5296468" y="1820112"/>
            <a:ext cx="1600200" cy="1600200"/>
          </a:xfrm>
          <a:custGeom>
            <a:avLst/>
            <a:gdLst>
              <a:gd name="connsiteX0" fmla="*/ 799532 w 1600200"/>
              <a:gd name="connsiteY0" fmla="*/ 0 h 1600200"/>
              <a:gd name="connsiteX1" fmla="*/ 1596067 w 1600200"/>
              <a:gd name="connsiteY1" fmla="*/ 718805 h 1600200"/>
              <a:gd name="connsiteX2" fmla="*/ 1600200 w 1600200"/>
              <a:gd name="connsiteY2" fmla="*/ 800649 h 1600200"/>
              <a:gd name="connsiteX3" fmla="*/ 1600200 w 1600200"/>
              <a:gd name="connsiteY3" fmla="*/ 800689 h 1600200"/>
              <a:gd name="connsiteX4" fmla="*/ 1596067 w 1600200"/>
              <a:gd name="connsiteY4" fmla="*/ 882533 h 1600200"/>
              <a:gd name="connsiteX5" fmla="*/ 881396 w 1600200"/>
              <a:gd name="connsiteY5" fmla="*/ 1597204 h 1600200"/>
              <a:gd name="connsiteX6" fmla="*/ 822069 w 1600200"/>
              <a:gd name="connsiteY6" fmla="*/ 1600200 h 1600200"/>
              <a:gd name="connsiteX7" fmla="*/ 776995 w 1600200"/>
              <a:gd name="connsiteY7" fmla="*/ 1600200 h 1600200"/>
              <a:gd name="connsiteX8" fmla="*/ 717670 w 1600200"/>
              <a:gd name="connsiteY8" fmla="*/ 1597204 h 1600200"/>
              <a:gd name="connsiteX9" fmla="*/ 2997 w 1600200"/>
              <a:gd name="connsiteY9" fmla="*/ 882533 h 1600200"/>
              <a:gd name="connsiteX10" fmla="*/ 0 w 1600200"/>
              <a:gd name="connsiteY10" fmla="*/ 823186 h 1600200"/>
              <a:gd name="connsiteX11" fmla="*/ 0 w 1600200"/>
              <a:gd name="connsiteY11" fmla="*/ 778153 h 1600200"/>
              <a:gd name="connsiteX12" fmla="*/ 2997 w 1600200"/>
              <a:gd name="connsiteY12" fmla="*/ 718805 h 1600200"/>
              <a:gd name="connsiteX13" fmla="*/ 799532 w 1600200"/>
              <a:gd name="connsiteY1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00200" h="1600200">
                <a:moveTo>
                  <a:pt x="799532" y="0"/>
                </a:moveTo>
                <a:cubicBezTo>
                  <a:pt x="1214092" y="0"/>
                  <a:pt x="1555065" y="315063"/>
                  <a:pt x="1596067" y="718805"/>
                </a:cubicBezTo>
                <a:lnTo>
                  <a:pt x="1600200" y="800649"/>
                </a:lnTo>
                <a:lnTo>
                  <a:pt x="1600200" y="800689"/>
                </a:lnTo>
                <a:lnTo>
                  <a:pt x="1596067" y="882533"/>
                </a:lnTo>
                <a:cubicBezTo>
                  <a:pt x="1557799" y="1259359"/>
                  <a:pt x="1258222" y="1558936"/>
                  <a:pt x="881396" y="1597204"/>
                </a:cubicBezTo>
                <a:lnTo>
                  <a:pt x="822069" y="1600200"/>
                </a:lnTo>
                <a:lnTo>
                  <a:pt x="776995" y="1600200"/>
                </a:lnTo>
                <a:lnTo>
                  <a:pt x="717670" y="1597204"/>
                </a:lnTo>
                <a:cubicBezTo>
                  <a:pt x="340843" y="1558936"/>
                  <a:pt x="41266" y="1259359"/>
                  <a:pt x="2997" y="882533"/>
                </a:cubicBezTo>
                <a:lnTo>
                  <a:pt x="0" y="823186"/>
                </a:lnTo>
                <a:lnTo>
                  <a:pt x="0" y="778153"/>
                </a:lnTo>
                <a:lnTo>
                  <a:pt x="2997" y="718805"/>
                </a:lnTo>
                <a:cubicBezTo>
                  <a:pt x="44000" y="315063"/>
                  <a:pt x="384973" y="0"/>
                  <a:pt x="7995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6751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30634"/>
            <a:ext cx="12192000" cy="2743200"/>
          </a:xfrm>
          <a:custGeom>
            <a:avLst/>
            <a:gdLst>
              <a:gd name="connsiteX0" fmla="*/ 0 w 12192000"/>
              <a:gd name="connsiteY0" fmla="*/ 0 h 2743200"/>
              <a:gd name="connsiteX1" fmla="*/ 12192000 w 12192000"/>
              <a:gd name="connsiteY1" fmla="*/ 0 h 2743200"/>
              <a:gd name="connsiteX2" fmla="*/ 12192000 w 12192000"/>
              <a:gd name="connsiteY2" fmla="*/ 2743200 h 2743200"/>
              <a:gd name="connsiteX3" fmla="*/ 0 w 121920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3200">
                <a:moveTo>
                  <a:pt x="0" y="0"/>
                </a:moveTo>
                <a:lnTo>
                  <a:pt x="12192000" y="0"/>
                </a:lnTo>
                <a:lnTo>
                  <a:pt x="12192000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7862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>
            <a:spLocks noGrp="1"/>
          </p:cNvSpPr>
          <p:nvPr>
            <p:ph type="pic" sz="quarter" idx="10" hasCustomPrompt="1"/>
          </p:nvPr>
        </p:nvSpPr>
        <p:spPr>
          <a:xfrm>
            <a:off x="10461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8" name="Freeform 27"/>
          <p:cNvSpPr>
            <a:spLocks noGrp="1"/>
          </p:cNvSpPr>
          <p:nvPr>
            <p:ph type="pic" sz="quarter" idx="11" hasCustomPrompt="1"/>
          </p:nvPr>
        </p:nvSpPr>
        <p:spPr>
          <a:xfrm>
            <a:off x="32496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9" name="Freeform 28"/>
          <p:cNvSpPr>
            <a:spLocks noGrp="1"/>
          </p:cNvSpPr>
          <p:nvPr>
            <p:ph type="pic" sz="quarter" idx="12" hasCustomPrompt="1"/>
          </p:nvPr>
        </p:nvSpPr>
        <p:spPr>
          <a:xfrm>
            <a:off x="5453207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0" name="Freeform 29"/>
          <p:cNvSpPr>
            <a:spLocks noGrp="1"/>
          </p:cNvSpPr>
          <p:nvPr>
            <p:ph type="pic" sz="quarter" idx="13" hasCustomPrompt="1"/>
          </p:nvPr>
        </p:nvSpPr>
        <p:spPr>
          <a:xfrm>
            <a:off x="7656754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1" name="Freeform 30"/>
          <p:cNvSpPr>
            <a:spLocks noGrp="1"/>
          </p:cNvSpPr>
          <p:nvPr>
            <p:ph type="pic" sz="quarter" idx="14" hasCustomPrompt="1"/>
          </p:nvPr>
        </p:nvSpPr>
        <p:spPr>
          <a:xfrm>
            <a:off x="9860301" y="1693354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2" name="Freeform 31"/>
          <p:cNvSpPr>
            <a:spLocks noGrp="1"/>
          </p:cNvSpPr>
          <p:nvPr>
            <p:ph type="pic" sz="quarter" idx="15" hasCustomPrompt="1"/>
          </p:nvPr>
        </p:nvSpPr>
        <p:spPr>
          <a:xfrm>
            <a:off x="10461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3" name="Freeform 32"/>
          <p:cNvSpPr>
            <a:spLocks noGrp="1"/>
          </p:cNvSpPr>
          <p:nvPr>
            <p:ph type="pic" sz="quarter" idx="16" hasCustomPrompt="1"/>
          </p:nvPr>
        </p:nvSpPr>
        <p:spPr>
          <a:xfrm>
            <a:off x="32496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4" name="Freeform 33"/>
          <p:cNvSpPr>
            <a:spLocks noGrp="1"/>
          </p:cNvSpPr>
          <p:nvPr>
            <p:ph type="pic" sz="quarter" idx="17" hasCustomPrompt="1"/>
          </p:nvPr>
        </p:nvSpPr>
        <p:spPr>
          <a:xfrm>
            <a:off x="5453207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5" name="Freeform 34"/>
          <p:cNvSpPr>
            <a:spLocks noGrp="1"/>
          </p:cNvSpPr>
          <p:nvPr>
            <p:ph type="pic" sz="quarter" idx="18" hasCustomPrompt="1"/>
          </p:nvPr>
        </p:nvSpPr>
        <p:spPr>
          <a:xfrm>
            <a:off x="7656754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36" name="Freeform 35"/>
          <p:cNvSpPr>
            <a:spLocks noGrp="1"/>
          </p:cNvSpPr>
          <p:nvPr>
            <p:ph type="pic" sz="quarter" idx="19" hasCustomPrompt="1"/>
          </p:nvPr>
        </p:nvSpPr>
        <p:spPr>
          <a:xfrm>
            <a:off x="9860301" y="3936563"/>
            <a:ext cx="1289304" cy="1289304"/>
          </a:xfrm>
          <a:custGeom>
            <a:avLst/>
            <a:gdLst>
              <a:gd name="connsiteX0" fmla="*/ 605943 w 1289304"/>
              <a:gd name="connsiteY0" fmla="*/ 0 h 1289304"/>
              <a:gd name="connsiteX1" fmla="*/ 679647 w 1289304"/>
              <a:gd name="connsiteY1" fmla="*/ 0 h 1289304"/>
              <a:gd name="connsiteX2" fmla="*/ 773089 w 1289304"/>
              <a:gd name="connsiteY2" fmla="*/ 9420 h 1289304"/>
              <a:gd name="connsiteX3" fmla="*/ 1276170 w 1289304"/>
              <a:gd name="connsiteY3" fmla="*/ 512501 h 1289304"/>
              <a:gd name="connsiteX4" fmla="*/ 1289304 w 1289304"/>
              <a:gd name="connsiteY4" fmla="*/ 642785 h 1289304"/>
              <a:gd name="connsiteX5" fmla="*/ 1289304 w 1289304"/>
              <a:gd name="connsiteY5" fmla="*/ 642805 h 1289304"/>
              <a:gd name="connsiteX6" fmla="*/ 1276170 w 1289304"/>
              <a:gd name="connsiteY6" fmla="*/ 773090 h 1289304"/>
              <a:gd name="connsiteX7" fmla="*/ 773089 w 1289304"/>
              <a:gd name="connsiteY7" fmla="*/ 1276170 h 1289304"/>
              <a:gd name="connsiteX8" fmla="*/ 642805 w 1289304"/>
              <a:gd name="connsiteY8" fmla="*/ 1289304 h 1289304"/>
              <a:gd name="connsiteX9" fmla="*/ 642785 w 1289304"/>
              <a:gd name="connsiteY9" fmla="*/ 1289304 h 1289304"/>
              <a:gd name="connsiteX10" fmla="*/ 512501 w 1289304"/>
              <a:gd name="connsiteY10" fmla="*/ 1276170 h 1289304"/>
              <a:gd name="connsiteX11" fmla="*/ 9420 w 1289304"/>
              <a:gd name="connsiteY11" fmla="*/ 773090 h 1289304"/>
              <a:gd name="connsiteX12" fmla="*/ 0 w 1289304"/>
              <a:gd name="connsiteY12" fmla="*/ 679647 h 1289304"/>
              <a:gd name="connsiteX13" fmla="*/ 0 w 1289304"/>
              <a:gd name="connsiteY13" fmla="*/ 605943 h 1289304"/>
              <a:gd name="connsiteX14" fmla="*/ 9420 w 1289304"/>
              <a:gd name="connsiteY14" fmla="*/ 512501 h 1289304"/>
              <a:gd name="connsiteX15" fmla="*/ 512501 w 1289304"/>
              <a:gd name="connsiteY15" fmla="*/ 9420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89304" h="1289304">
                <a:moveTo>
                  <a:pt x="605943" y="0"/>
                </a:moveTo>
                <a:lnTo>
                  <a:pt x="679647" y="0"/>
                </a:lnTo>
                <a:lnTo>
                  <a:pt x="773089" y="9420"/>
                </a:lnTo>
                <a:cubicBezTo>
                  <a:pt x="1025607" y="61092"/>
                  <a:pt x="1224498" y="259983"/>
                  <a:pt x="1276170" y="512501"/>
                </a:cubicBezTo>
                <a:lnTo>
                  <a:pt x="1289304" y="642785"/>
                </a:lnTo>
                <a:lnTo>
                  <a:pt x="1289304" y="642805"/>
                </a:lnTo>
                <a:lnTo>
                  <a:pt x="1276170" y="773090"/>
                </a:lnTo>
                <a:cubicBezTo>
                  <a:pt x="1224498" y="1025607"/>
                  <a:pt x="1025607" y="1224498"/>
                  <a:pt x="773089" y="1276170"/>
                </a:cubicBezTo>
                <a:lnTo>
                  <a:pt x="642805" y="1289304"/>
                </a:lnTo>
                <a:lnTo>
                  <a:pt x="642785" y="1289304"/>
                </a:lnTo>
                <a:lnTo>
                  <a:pt x="512501" y="1276170"/>
                </a:lnTo>
                <a:cubicBezTo>
                  <a:pt x="259983" y="1224498"/>
                  <a:pt x="61092" y="1025607"/>
                  <a:pt x="9420" y="773090"/>
                </a:cubicBezTo>
                <a:lnTo>
                  <a:pt x="0" y="679647"/>
                </a:lnTo>
                <a:lnTo>
                  <a:pt x="0" y="605943"/>
                </a:lnTo>
                <a:lnTo>
                  <a:pt x="9420" y="512501"/>
                </a:lnTo>
                <a:cubicBezTo>
                  <a:pt x="61092" y="259983"/>
                  <a:pt x="259983" y="61092"/>
                  <a:pt x="512501" y="94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964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>
            <a:spLocks noGrp="1"/>
          </p:cNvSpPr>
          <p:nvPr>
            <p:ph type="pic" sz="quarter" idx="10" hasCustomPrompt="1"/>
          </p:nvPr>
        </p:nvSpPr>
        <p:spPr>
          <a:xfrm>
            <a:off x="841248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0584366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11002537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11420708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20029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38200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256371" y="6283713"/>
            <a:ext cx="351263" cy="351263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9"/>
          <p:cNvSpPr>
            <a:spLocks noChangeArrowheads="1"/>
          </p:cNvSpPr>
          <p:nvPr userDrawn="1"/>
        </p:nvSpPr>
        <p:spPr bwMode="auto">
          <a:xfrm>
            <a:off x="1325352" y="6389052"/>
            <a:ext cx="213300" cy="140584"/>
          </a:xfrm>
          <a:custGeom>
            <a:avLst/>
            <a:gdLst>
              <a:gd name="T0" fmla="*/ 110347 w 514"/>
              <a:gd name="T1" fmla="*/ 77365 h 338"/>
              <a:gd name="T2" fmla="*/ 110347 w 514"/>
              <a:gd name="T3" fmla="*/ 77365 h 338"/>
              <a:gd name="T4" fmla="*/ 134264 w 514"/>
              <a:gd name="T5" fmla="*/ 48489 h 338"/>
              <a:gd name="T6" fmla="*/ 86429 w 514"/>
              <a:gd name="T7" fmla="*/ 0 h 338"/>
              <a:gd name="T8" fmla="*/ 0 w 514"/>
              <a:gd name="T9" fmla="*/ 0 h 338"/>
              <a:gd name="T10" fmla="*/ 0 w 514"/>
              <a:gd name="T11" fmla="*/ 173798 h 338"/>
              <a:gd name="T12" fmla="*/ 86429 w 514"/>
              <a:gd name="T13" fmla="*/ 173798 h 338"/>
              <a:gd name="T14" fmla="*/ 139156 w 514"/>
              <a:gd name="T15" fmla="*/ 120951 h 338"/>
              <a:gd name="T16" fmla="*/ 110347 w 514"/>
              <a:gd name="T17" fmla="*/ 77365 h 338"/>
              <a:gd name="T18" fmla="*/ 38594 w 514"/>
              <a:gd name="T19" fmla="*/ 28876 h 338"/>
              <a:gd name="T20" fmla="*/ 38594 w 514"/>
              <a:gd name="T21" fmla="*/ 28876 h 338"/>
              <a:gd name="T22" fmla="*/ 86429 w 514"/>
              <a:gd name="T23" fmla="*/ 28876 h 338"/>
              <a:gd name="T24" fmla="*/ 101106 w 514"/>
              <a:gd name="T25" fmla="*/ 48489 h 338"/>
              <a:gd name="T26" fmla="*/ 81537 w 514"/>
              <a:gd name="T27" fmla="*/ 68103 h 338"/>
              <a:gd name="T28" fmla="*/ 38594 w 514"/>
              <a:gd name="T29" fmla="*/ 68103 h 338"/>
              <a:gd name="T30" fmla="*/ 38594 w 514"/>
              <a:gd name="T31" fmla="*/ 28876 h 338"/>
              <a:gd name="T32" fmla="*/ 86429 w 514"/>
              <a:gd name="T33" fmla="*/ 144923 h 338"/>
              <a:gd name="T34" fmla="*/ 86429 w 514"/>
              <a:gd name="T35" fmla="*/ 144923 h 338"/>
              <a:gd name="T36" fmla="*/ 38594 w 514"/>
              <a:gd name="T37" fmla="*/ 144923 h 338"/>
              <a:gd name="T38" fmla="*/ 38594 w 514"/>
              <a:gd name="T39" fmla="*/ 96978 h 338"/>
              <a:gd name="T40" fmla="*/ 86429 w 514"/>
              <a:gd name="T41" fmla="*/ 96978 h 338"/>
              <a:gd name="T42" fmla="*/ 105454 w 514"/>
              <a:gd name="T43" fmla="*/ 120951 h 338"/>
              <a:gd name="T44" fmla="*/ 86429 w 514"/>
              <a:gd name="T45" fmla="*/ 144923 h 338"/>
              <a:gd name="T46" fmla="*/ 211996 w 514"/>
              <a:gd name="T47" fmla="*/ 43586 h 338"/>
              <a:gd name="T48" fmla="*/ 211996 w 514"/>
              <a:gd name="T49" fmla="*/ 43586 h 338"/>
              <a:gd name="T50" fmla="*/ 144049 w 514"/>
              <a:gd name="T51" fmla="*/ 111144 h 338"/>
              <a:gd name="T52" fmla="*/ 211996 w 514"/>
              <a:gd name="T53" fmla="*/ 178702 h 338"/>
              <a:gd name="T54" fmla="*/ 269616 w 514"/>
              <a:gd name="T55" fmla="*/ 130757 h 338"/>
              <a:gd name="T56" fmla="*/ 240806 w 514"/>
              <a:gd name="T57" fmla="*/ 130757 h 338"/>
              <a:gd name="T58" fmla="*/ 211996 w 514"/>
              <a:gd name="T59" fmla="*/ 149826 h 338"/>
              <a:gd name="T60" fmla="*/ 183186 w 514"/>
              <a:gd name="T61" fmla="*/ 120951 h 338"/>
              <a:gd name="T62" fmla="*/ 269616 w 514"/>
              <a:gd name="T63" fmla="*/ 120951 h 338"/>
              <a:gd name="T64" fmla="*/ 211996 w 514"/>
              <a:gd name="T65" fmla="*/ 43586 h 338"/>
              <a:gd name="T66" fmla="*/ 235914 w 514"/>
              <a:gd name="T67" fmla="*/ 96978 h 338"/>
              <a:gd name="T68" fmla="*/ 235914 w 514"/>
              <a:gd name="T69" fmla="*/ 96978 h 338"/>
              <a:gd name="T70" fmla="*/ 183186 w 514"/>
              <a:gd name="T71" fmla="*/ 96978 h 338"/>
              <a:gd name="T72" fmla="*/ 211996 w 514"/>
              <a:gd name="T73" fmla="*/ 68103 h 338"/>
              <a:gd name="T74" fmla="*/ 235914 w 514"/>
              <a:gd name="T75" fmla="*/ 96978 h 338"/>
              <a:gd name="T76" fmla="*/ 245698 w 514"/>
              <a:gd name="T77" fmla="*/ 9807 h 338"/>
              <a:gd name="T78" fmla="*/ 245698 w 514"/>
              <a:gd name="T79" fmla="*/ 9807 h 338"/>
              <a:gd name="T80" fmla="*/ 173402 w 514"/>
              <a:gd name="T81" fmla="*/ 9807 h 338"/>
              <a:gd name="T82" fmla="*/ 173402 w 514"/>
              <a:gd name="T83" fmla="*/ 33779 h 338"/>
              <a:gd name="T84" fmla="*/ 245698 w 514"/>
              <a:gd name="T85" fmla="*/ 33779 h 338"/>
              <a:gd name="T86" fmla="*/ 245698 w 514"/>
              <a:gd name="T87" fmla="*/ 9807 h 33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75"/>
          <p:cNvSpPr>
            <a:spLocks noChangeArrowheads="1"/>
          </p:cNvSpPr>
          <p:nvPr userDrawn="1"/>
        </p:nvSpPr>
        <p:spPr bwMode="auto">
          <a:xfrm>
            <a:off x="544759" y="6364814"/>
            <a:ext cx="101802" cy="189061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85"/>
          <p:cNvSpPr>
            <a:spLocks noChangeArrowheads="1"/>
          </p:cNvSpPr>
          <p:nvPr userDrawn="1"/>
        </p:nvSpPr>
        <p:spPr bwMode="auto">
          <a:xfrm>
            <a:off x="918089" y="6382387"/>
            <a:ext cx="191485" cy="153915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5"/>
          <p:cNvSpPr>
            <a:spLocks noChangeArrowheads="1"/>
          </p:cNvSpPr>
          <p:nvPr userDrawn="1"/>
        </p:nvSpPr>
        <p:spPr bwMode="auto">
          <a:xfrm>
            <a:off x="11553010" y="6364814"/>
            <a:ext cx="109234" cy="189060"/>
          </a:xfrm>
          <a:custGeom>
            <a:avLst/>
            <a:gdLst>
              <a:gd name="T0" fmla="*/ 917464 w 228"/>
              <a:gd name="T1" fmla="*/ 6378503 h 396"/>
              <a:gd name="T2" fmla="*/ 917464 w 228"/>
              <a:gd name="T3" fmla="*/ 6378503 h 396"/>
              <a:gd name="T4" fmla="*/ 20449952 w 228"/>
              <a:gd name="T5" fmla="*/ 25644259 h 396"/>
              <a:gd name="T6" fmla="*/ 917464 w 228"/>
              <a:gd name="T7" fmla="*/ 45951270 h 396"/>
              <a:gd name="T8" fmla="*/ 917464 w 228"/>
              <a:gd name="T9" fmla="*/ 45951270 h 396"/>
              <a:gd name="T10" fmla="*/ 0 w 228"/>
              <a:gd name="T11" fmla="*/ 47773648 h 396"/>
              <a:gd name="T12" fmla="*/ 3801645 w 228"/>
              <a:gd name="T13" fmla="*/ 51418403 h 396"/>
              <a:gd name="T14" fmla="*/ 6554398 w 228"/>
              <a:gd name="T15" fmla="*/ 50507395 h 396"/>
              <a:gd name="T16" fmla="*/ 6554398 w 228"/>
              <a:gd name="T17" fmla="*/ 50507395 h 396"/>
              <a:gd name="T18" fmla="*/ 28839639 w 228"/>
              <a:gd name="T19" fmla="*/ 28507892 h 396"/>
              <a:gd name="T20" fmla="*/ 28839639 w 228"/>
              <a:gd name="T21" fmla="*/ 28507892 h 396"/>
              <a:gd name="T22" fmla="*/ 29757103 w 228"/>
              <a:gd name="T23" fmla="*/ 25644259 h 396"/>
              <a:gd name="T24" fmla="*/ 29757103 w 228"/>
              <a:gd name="T25" fmla="*/ 25644259 h 396"/>
              <a:gd name="T26" fmla="*/ 29757103 w 228"/>
              <a:gd name="T27" fmla="*/ 25644259 h 396"/>
              <a:gd name="T28" fmla="*/ 28839639 w 228"/>
              <a:gd name="T29" fmla="*/ 22910511 h 396"/>
              <a:gd name="T30" fmla="*/ 28839639 w 228"/>
              <a:gd name="T31" fmla="*/ 22910511 h 396"/>
              <a:gd name="T32" fmla="*/ 6554398 w 228"/>
              <a:gd name="T33" fmla="*/ 911369 h 396"/>
              <a:gd name="T34" fmla="*/ 6554398 w 228"/>
              <a:gd name="T35" fmla="*/ 911369 h 396"/>
              <a:gd name="T36" fmla="*/ 3801645 w 228"/>
              <a:gd name="T37" fmla="*/ 0 h 396"/>
              <a:gd name="T38" fmla="*/ 0 w 228"/>
              <a:gd name="T39" fmla="*/ 3644756 h 396"/>
              <a:gd name="T40" fmla="*/ 917464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7" y="49"/>
                </a:moveTo>
                <a:lnTo>
                  <a:pt x="7" y="49"/>
                </a:lnTo>
                <a:cubicBezTo>
                  <a:pt x="156" y="197"/>
                  <a:pt x="156" y="197"/>
                  <a:pt x="156" y="197"/>
                </a:cubicBezTo>
                <a:cubicBezTo>
                  <a:pt x="7" y="353"/>
                  <a:pt x="7" y="353"/>
                  <a:pt x="7" y="353"/>
                </a:cubicBezTo>
                <a:cubicBezTo>
                  <a:pt x="0" y="353"/>
                  <a:pt x="0" y="360"/>
                  <a:pt x="0" y="367"/>
                </a:cubicBezTo>
                <a:cubicBezTo>
                  <a:pt x="0" y="388"/>
                  <a:pt x="15" y="395"/>
                  <a:pt x="29" y="395"/>
                </a:cubicBezTo>
                <a:cubicBezTo>
                  <a:pt x="36" y="395"/>
                  <a:pt x="43" y="395"/>
                  <a:pt x="50" y="388"/>
                </a:cubicBezTo>
                <a:cubicBezTo>
                  <a:pt x="220" y="219"/>
                  <a:pt x="220" y="219"/>
                  <a:pt x="220" y="219"/>
                </a:cubicBezTo>
                <a:cubicBezTo>
                  <a:pt x="227" y="212"/>
                  <a:pt x="227" y="205"/>
                  <a:pt x="227" y="197"/>
                </a:cubicBezTo>
                <a:cubicBezTo>
                  <a:pt x="227" y="190"/>
                  <a:pt x="227" y="183"/>
                  <a:pt x="220" y="176"/>
                </a:cubicBezTo>
                <a:cubicBezTo>
                  <a:pt x="50" y="7"/>
                  <a:pt x="50" y="7"/>
                  <a:pt x="50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  <a:cubicBezTo>
                  <a:pt x="0" y="42"/>
                  <a:pt x="7" y="49"/>
                  <a:pt x="7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6"/>
          <p:cNvSpPr>
            <a:spLocks noChangeArrowheads="1"/>
          </p:cNvSpPr>
          <p:nvPr userDrawn="1"/>
        </p:nvSpPr>
        <p:spPr bwMode="auto">
          <a:xfrm>
            <a:off x="10699736" y="6364814"/>
            <a:ext cx="109234" cy="189060"/>
          </a:xfrm>
          <a:custGeom>
            <a:avLst/>
            <a:gdLst>
              <a:gd name="T0" fmla="*/ 27790747 w 228"/>
              <a:gd name="T1" fmla="*/ 6378503 h 396"/>
              <a:gd name="T2" fmla="*/ 27790747 w 228"/>
              <a:gd name="T3" fmla="*/ 6378503 h 396"/>
              <a:gd name="T4" fmla="*/ 8389687 w 228"/>
              <a:gd name="T5" fmla="*/ 25644259 h 396"/>
              <a:gd name="T6" fmla="*/ 28839639 w 228"/>
              <a:gd name="T7" fmla="*/ 45951270 h 396"/>
              <a:gd name="T8" fmla="*/ 28839639 w 228"/>
              <a:gd name="T9" fmla="*/ 45951270 h 396"/>
              <a:gd name="T10" fmla="*/ 29757103 w 228"/>
              <a:gd name="T11" fmla="*/ 47773648 h 396"/>
              <a:gd name="T12" fmla="*/ 25955458 w 228"/>
              <a:gd name="T13" fmla="*/ 51418403 h 396"/>
              <a:gd name="T14" fmla="*/ 23202705 w 228"/>
              <a:gd name="T15" fmla="*/ 50507395 h 396"/>
              <a:gd name="T16" fmla="*/ 23202705 w 228"/>
              <a:gd name="T17" fmla="*/ 50507395 h 396"/>
              <a:gd name="T18" fmla="*/ 917464 w 228"/>
              <a:gd name="T19" fmla="*/ 28507892 h 396"/>
              <a:gd name="T20" fmla="*/ 917464 w 228"/>
              <a:gd name="T21" fmla="*/ 28507892 h 396"/>
              <a:gd name="T22" fmla="*/ 0 w 228"/>
              <a:gd name="T23" fmla="*/ 25644259 h 396"/>
              <a:gd name="T24" fmla="*/ 0 w 228"/>
              <a:gd name="T25" fmla="*/ 25644259 h 396"/>
              <a:gd name="T26" fmla="*/ 0 w 228"/>
              <a:gd name="T27" fmla="*/ 25644259 h 396"/>
              <a:gd name="T28" fmla="*/ 917464 w 228"/>
              <a:gd name="T29" fmla="*/ 22910511 h 396"/>
              <a:gd name="T30" fmla="*/ 917464 w 228"/>
              <a:gd name="T31" fmla="*/ 22910511 h 396"/>
              <a:gd name="T32" fmla="*/ 23202705 w 228"/>
              <a:gd name="T33" fmla="*/ 911369 h 396"/>
              <a:gd name="T34" fmla="*/ 23202705 w 228"/>
              <a:gd name="T35" fmla="*/ 911369 h 396"/>
              <a:gd name="T36" fmla="*/ 25955458 w 228"/>
              <a:gd name="T37" fmla="*/ 0 h 396"/>
              <a:gd name="T38" fmla="*/ 29757103 w 228"/>
              <a:gd name="T39" fmla="*/ 3644756 h 396"/>
              <a:gd name="T40" fmla="*/ 27790747 w 228"/>
              <a:gd name="T41" fmla="*/ 6378503 h 39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28" h="396">
                <a:moveTo>
                  <a:pt x="212" y="49"/>
                </a:moveTo>
                <a:lnTo>
                  <a:pt x="212" y="49"/>
                </a:lnTo>
                <a:cubicBezTo>
                  <a:pt x="64" y="197"/>
                  <a:pt x="64" y="197"/>
                  <a:pt x="64" y="197"/>
                </a:cubicBezTo>
                <a:cubicBezTo>
                  <a:pt x="220" y="353"/>
                  <a:pt x="220" y="353"/>
                  <a:pt x="220" y="353"/>
                </a:cubicBezTo>
                <a:cubicBezTo>
                  <a:pt x="220" y="353"/>
                  <a:pt x="227" y="360"/>
                  <a:pt x="227" y="367"/>
                </a:cubicBezTo>
                <a:cubicBezTo>
                  <a:pt x="227" y="388"/>
                  <a:pt x="212" y="395"/>
                  <a:pt x="198" y="395"/>
                </a:cubicBezTo>
                <a:cubicBezTo>
                  <a:pt x="191" y="395"/>
                  <a:pt x="184" y="395"/>
                  <a:pt x="177" y="388"/>
                </a:cubicBezTo>
                <a:cubicBezTo>
                  <a:pt x="7" y="219"/>
                  <a:pt x="7" y="219"/>
                  <a:pt x="7" y="219"/>
                </a:cubicBezTo>
                <a:cubicBezTo>
                  <a:pt x="0" y="212"/>
                  <a:pt x="0" y="205"/>
                  <a:pt x="0" y="197"/>
                </a:cubicBezTo>
                <a:cubicBezTo>
                  <a:pt x="0" y="190"/>
                  <a:pt x="0" y="183"/>
                  <a:pt x="7" y="176"/>
                </a:cubicBezTo>
                <a:cubicBezTo>
                  <a:pt x="177" y="7"/>
                  <a:pt x="177" y="7"/>
                  <a:pt x="177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  <a:cubicBezTo>
                  <a:pt x="227" y="42"/>
                  <a:pt x="220" y="49"/>
                  <a:pt x="212" y="49"/>
                </a:cubicBezTo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13949" y="6290067"/>
            <a:ext cx="126028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graphicbulb</a:t>
            </a:r>
            <a:endParaRPr lang="en-US" sz="16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978969" y="6305455"/>
            <a:ext cx="39466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81C2E83D-8F1C-442A-8D4F-36091D651AC6}" type="slidenum">
              <a:rPr lang="en-US" sz="1400" b="1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pPr algn="ctr"/>
              <a:t>‹#›</a:t>
            </a:fld>
            <a:endParaRPr lang="en-US" sz="1400" b="1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Freeform 21"/>
          <p:cNvSpPr>
            <a:spLocks noGrp="1"/>
          </p:cNvSpPr>
          <p:nvPr>
            <p:ph type="pic" sz="quarter" idx="11" hasCustomPrompt="1"/>
          </p:nvPr>
        </p:nvSpPr>
        <p:spPr>
          <a:xfrm>
            <a:off x="3659124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3" name="Freeform 22"/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  <p:sp>
        <p:nvSpPr>
          <p:cNvPr id="24" name="Freeform 23"/>
          <p:cNvSpPr>
            <a:spLocks noGrp="1"/>
          </p:cNvSpPr>
          <p:nvPr>
            <p:ph type="pic" sz="quarter" idx="13" hasCustomPrompt="1"/>
          </p:nvPr>
        </p:nvSpPr>
        <p:spPr>
          <a:xfrm>
            <a:off x="9294876" y="1743456"/>
            <a:ext cx="2020824" cy="2020824"/>
          </a:xfrm>
          <a:custGeom>
            <a:avLst/>
            <a:gdLst>
              <a:gd name="connsiteX0" fmla="*/ 1008888 w 2020824"/>
              <a:gd name="connsiteY0" fmla="*/ 0 h 2020824"/>
              <a:gd name="connsiteX1" fmla="*/ 2020824 w 2020824"/>
              <a:gd name="connsiteY1" fmla="*/ 1011936 h 2020824"/>
              <a:gd name="connsiteX2" fmla="*/ 1112353 w 2020824"/>
              <a:gd name="connsiteY2" fmla="*/ 2018648 h 2020824"/>
              <a:gd name="connsiteX3" fmla="*/ 1069250 w 2020824"/>
              <a:gd name="connsiteY3" fmla="*/ 2020824 h 2020824"/>
              <a:gd name="connsiteX4" fmla="*/ 948526 w 2020824"/>
              <a:gd name="connsiteY4" fmla="*/ 2020824 h 2020824"/>
              <a:gd name="connsiteX5" fmla="*/ 905423 w 2020824"/>
              <a:gd name="connsiteY5" fmla="*/ 2018648 h 2020824"/>
              <a:gd name="connsiteX6" fmla="*/ 2177 w 2020824"/>
              <a:gd name="connsiteY6" fmla="*/ 1115401 h 2020824"/>
              <a:gd name="connsiteX7" fmla="*/ 0 w 2020824"/>
              <a:gd name="connsiteY7" fmla="*/ 1072297 h 2020824"/>
              <a:gd name="connsiteX8" fmla="*/ 0 w 2020824"/>
              <a:gd name="connsiteY8" fmla="*/ 951575 h 2020824"/>
              <a:gd name="connsiteX9" fmla="*/ 2177 w 2020824"/>
              <a:gd name="connsiteY9" fmla="*/ 908472 h 2020824"/>
              <a:gd name="connsiteX10" fmla="*/ 1008888 w 2020824"/>
              <a:gd name="connsiteY10" fmla="*/ 0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0824" h="2020824">
                <a:moveTo>
                  <a:pt x="1008888" y="0"/>
                </a:moveTo>
                <a:cubicBezTo>
                  <a:pt x="1567765" y="0"/>
                  <a:pt x="2020824" y="453059"/>
                  <a:pt x="2020824" y="1011936"/>
                </a:cubicBezTo>
                <a:cubicBezTo>
                  <a:pt x="2020824" y="1535883"/>
                  <a:pt x="1622628" y="1966826"/>
                  <a:pt x="1112353" y="2018648"/>
                </a:cubicBezTo>
                <a:lnTo>
                  <a:pt x="1069250" y="2020824"/>
                </a:lnTo>
                <a:lnTo>
                  <a:pt x="948526" y="2020824"/>
                </a:lnTo>
                <a:lnTo>
                  <a:pt x="905423" y="2018648"/>
                </a:lnTo>
                <a:cubicBezTo>
                  <a:pt x="429167" y="1970281"/>
                  <a:pt x="50543" y="1591657"/>
                  <a:pt x="2177" y="1115401"/>
                </a:cubicBezTo>
                <a:lnTo>
                  <a:pt x="0" y="1072297"/>
                </a:lnTo>
                <a:lnTo>
                  <a:pt x="0" y="951575"/>
                </a:lnTo>
                <a:lnTo>
                  <a:pt x="2177" y="908472"/>
                </a:lnTo>
                <a:cubicBezTo>
                  <a:pt x="53998" y="398197"/>
                  <a:pt x="484941" y="0"/>
                  <a:pt x="1008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 b="0">
                <a:solidFill>
                  <a:schemeClr val="accent2"/>
                </a:solidFill>
              </a:defRPr>
            </a:lvl1pPr>
          </a:lstStyle>
          <a:p>
            <a:r>
              <a:rPr lang="vi-VN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161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CDED-7CCF-41E9-8B16-D225075A8DE2}" type="datetimeFigureOut">
              <a:rPr lang="ko-KR" altLang="en-US" smtClean="0"/>
              <a:pPr/>
              <a:t>2020-02-06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F622C-60F3-44CA-8863-658460B982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07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2229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1584" y="2630248"/>
            <a:ext cx="3988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+mj-lt"/>
              </a:rPr>
              <a:t>PLUS_ONE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975" y="3568071"/>
            <a:ext cx="2432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KH</a:t>
            </a:r>
            <a:r>
              <a:rPr lang="ko-KR" altLang="en-US" sz="2000" b="1" dirty="0" smtClean="0">
                <a:solidFill>
                  <a:schemeClr val="tx2"/>
                </a:solidFill>
                <a:latin typeface="+mj-lt"/>
              </a:rPr>
              <a:t>파이널 프로젝트</a:t>
            </a:r>
            <a:endParaRPr lang="en-US" altLang="ko-KR" sz="2000" b="1" dirty="0" smtClean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2"/>
                </a:solidFill>
                <a:latin typeface="+mj-lt"/>
              </a:rPr>
              <a:t>기획 발표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95434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  <p:sp>
        <p:nvSpPr>
          <p:cNvPr id="171" name="TextBox 5"/>
          <p:cNvSpPr txBox="1"/>
          <p:nvPr/>
        </p:nvSpPr>
        <p:spPr>
          <a:xfrm>
            <a:off x="4364830" y="277792"/>
            <a:ext cx="346235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유사 사이트 분석</a:t>
            </a:r>
          </a:p>
        </p:txBody>
      </p:sp>
      <p:sp>
        <p:nvSpPr>
          <p:cNvPr id="172" name="TextBox 7"/>
          <p:cNvSpPr txBox="1"/>
          <p:nvPr/>
        </p:nvSpPr>
        <p:spPr>
          <a:xfrm>
            <a:off x="4790905" y="879674"/>
            <a:ext cx="26102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INTENTION OF THE PLAN</a:t>
            </a:r>
          </a:p>
        </p:txBody>
      </p:sp>
      <p:sp>
        <p:nvSpPr>
          <p:cNvPr id="17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기능 유사 사이트"/>
          <p:cNvSpPr txBox="1"/>
          <p:nvPr/>
        </p:nvSpPr>
        <p:spPr>
          <a:xfrm>
            <a:off x="302750" y="949582"/>
            <a:ext cx="1503884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기능 유사 사이트 </a:t>
            </a:r>
          </a:p>
        </p:txBody>
      </p:sp>
      <p:sp>
        <p:nvSpPr>
          <p:cNvPr id="175" name="2.MOVILL…"/>
          <p:cNvSpPr txBox="1"/>
          <p:nvPr/>
        </p:nvSpPr>
        <p:spPr>
          <a:xfrm>
            <a:off x="7066670" y="4555127"/>
            <a:ext cx="488404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dirty="0">
                <a:solidFill>
                  <a:srgbClr val="FF0000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2.MOVILL</a:t>
            </a:r>
          </a:p>
          <a:p>
            <a:pPr>
              <a:defRPr b="1"/>
            </a:pPr>
            <a:endParaRPr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어플에서 민원을 바로 신청이 가능하고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입주자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모임 모집, 아파트 공지사항, 이벤트등을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바로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확인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가능하</a:t>
            </a:r>
            <a:r>
              <a:rPr lang="ko-KR" altLang="en-US" dirty="0" err="1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며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시설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예약</a:t>
            </a:r>
            <a:r>
              <a:rPr 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등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관리에 대한 전체적인 기능을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참고했습니다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. </a:t>
            </a:r>
          </a:p>
        </p:txBody>
      </p:sp>
      <p:pic>
        <p:nvPicPr>
          <p:cNvPr id="176" name="스크린샷 2019-12-08 오후 4.21.13.png" descr="스크린샷 2019-12-08 오후 4.21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50" y="1296552"/>
            <a:ext cx="6614040" cy="49193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p14="http://schemas.microsoft.com/office/powerpoint/2010/main" val="8865902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 advAuto="0"/>
      <p:bldP spid="17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1" y="27779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주요 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0755" y="879675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Main Function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664" y="1862913"/>
            <a:ext cx="2880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회원가입 및 로그인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로그아웃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2664" y="2994013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편의시설 예약 및 이용 이력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2664" y="4125113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시설 관리 및 정보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2664" y="5256213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입주자 커뮤니티 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/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게시판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4697" y="1839296"/>
            <a:ext cx="2820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인력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/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시설 관련 문의 및 답변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4697" y="2970396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근무자 관련 업무 기능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4697" y="410149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44697" y="523259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606029" y="3905918"/>
            <a:ext cx="774940" cy="774940"/>
            <a:chOff x="6606029" y="3905918"/>
            <a:chExt cx="774940" cy="774940"/>
          </a:xfrm>
        </p:grpSpPr>
        <p:sp>
          <p:nvSpPr>
            <p:cNvPr id="26" name="Oval 25"/>
            <p:cNvSpPr/>
            <p:nvPr/>
          </p:nvSpPr>
          <p:spPr>
            <a:xfrm>
              <a:off x="6606029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6807840" y="4107073"/>
              <a:ext cx="371319" cy="3726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606029" y="5037018"/>
            <a:ext cx="774940" cy="774940"/>
            <a:chOff x="6606029" y="5037018"/>
            <a:chExt cx="774940" cy="774940"/>
          </a:xfrm>
        </p:grpSpPr>
        <p:sp>
          <p:nvSpPr>
            <p:cNvPr id="29" name="Oval 28"/>
            <p:cNvSpPr/>
            <p:nvPr/>
          </p:nvSpPr>
          <p:spPr>
            <a:xfrm>
              <a:off x="6606029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801607" y="5268351"/>
              <a:ext cx="383784" cy="312275"/>
              <a:chOff x="10074275" y="4479132"/>
              <a:chExt cx="464344" cy="377825"/>
            </a:xfrm>
            <a:solidFill>
              <a:schemeClr val="bg1"/>
            </a:solidFill>
          </p:grpSpPr>
          <p:sp>
            <p:nvSpPr>
              <p:cNvPr id="34" name="AutoShape 5"/>
              <p:cNvSpPr>
                <a:spLocks/>
              </p:cNvSpPr>
              <p:nvPr/>
            </p:nvSpPr>
            <p:spPr bwMode="auto">
              <a:xfrm>
                <a:off x="10393363" y="4595019"/>
                <a:ext cx="87313" cy="1166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5" name="AutoShape 6"/>
              <p:cNvSpPr>
                <a:spLocks/>
              </p:cNvSpPr>
              <p:nvPr/>
            </p:nvSpPr>
            <p:spPr bwMode="auto">
              <a:xfrm>
                <a:off x="10074275" y="4479132"/>
                <a:ext cx="464344" cy="377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6606029" y="2774818"/>
            <a:ext cx="774940" cy="774940"/>
            <a:chOff x="6606029" y="2774818"/>
            <a:chExt cx="774940" cy="774940"/>
          </a:xfrm>
        </p:grpSpPr>
        <p:sp>
          <p:nvSpPr>
            <p:cNvPr id="23" name="Oval 22"/>
            <p:cNvSpPr/>
            <p:nvPr/>
          </p:nvSpPr>
          <p:spPr>
            <a:xfrm>
              <a:off x="6606029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825553" y="2970396"/>
              <a:ext cx="335893" cy="383784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38" name="AutoShape 48"/>
              <p:cNvSpPr>
                <a:spLocks/>
              </p:cNvSpPr>
              <p:nvPr/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49"/>
              <p:cNvSpPr>
                <a:spLocks/>
              </p:cNvSpPr>
              <p:nvPr/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50"/>
              <p:cNvSpPr>
                <a:spLocks/>
              </p:cNvSpPr>
              <p:nvPr/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1" name="AutoShape 51"/>
              <p:cNvSpPr>
                <a:spLocks/>
              </p:cNvSpPr>
              <p:nvPr/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7" name="Oval 16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033777" y="5256541"/>
              <a:ext cx="383786" cy="335894"/>
              <a:chOff x="2569485" y="4937447"/>
              <a:chExt cx="464344" cy="406400"/>
            </a:xfrm>
            <a:solidFill>
              <a:schemeClr val="bg1"/>
            </a:solidFill>
          </p:grpSpPr>
          <p:sp>
            <p:nvSpPr>
              <p:cNvPr id="43" name="AutoShape 103"/>
              <p:cNvSpPr>
                <a:spLocks/>
              </p:cNvSpPr>
              <p:nvPr/>
            </p:nvSpPr>
            <p:spPr bwMode="auto">
              <a:xfrm>
                <a:off x="2642510" y="5009678"/>
                <a:ext cx="166688" cy="1095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60" y="0"/>
                    </a:moveTo>
                    <a:cubicBezTo>
                      <a:pt x="9461" y="0"/>
                      <a:pt x="0" y="9233"/>
                      <a:pt x="0" y="20160"/>
                    </a:cubicBezTo>
                    <a:cubicBezTo>
                      <a:pt x="0" y="20954"/>
                      <a:pt x="420" y="21600"/>
                      <a:pt x="939" y="21600"/>
                    </a:cubicBezTo>
                    <a:cubicBezTo>
                      <a:pt x="1457" y="21600"/>
                      <a:pt x="1878" y="20954"/>
                      <a:pt x="1878" y="20160"/>
                    </a:cubicBezTo>
                    <a:cubicBezTo>
                      <a:pt x="1878" y="10956"/>
                      <a:pt x="10655" y="2880"/>
                      <a:pt x="20660" y="2880"/>
                    </a:cubicBezTo>
                    <a:cubicBezTo>
                      <a:pt x="21179" y="2880"/>
                      <a:pt x="21600" y="2234"/>
                      <a:pt x="21600" y="1440"/>
                    </a:cubicBezTo>
                    <a:cubicBezTo>
                      <a:pt x="21600" y="645"/>
                      <a:pt x="21179" y="0"/>
                      <a:pt x="206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104"/>
              <p:cNvSpPr>
                <a:spLocks/>
              </p:cNvSpPr>
              <p:nvPr/>
            </p:nvSpPr>
            <p:spPr bwMode="auto">
              <a:xfrm>
                <a:off x="2569485" y="4937447"/>
                <a:ext cx="464344" cy="406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6971"/>
                    </a:moveTo>
                    <a:cubicBezTo>
                      <a:pt x="10181" y="16971"/>
                      <a:pt x="9546" y="16918"/>
                      <a:pt x="8912" y="16811"/>
                    </a:cubicBezTo>
                    <a:cubicBezTo>
                      <a:pt x="8847" y="16800"/>
                      <a:pt x="8781" y="16794"/>
                      <a:pt x="8716" y="16794"/>
                    </a:cubicBezTo>
                    <a:cubicBezTo>
                      <a:pt x="8315" y="16794"/>
                      <a:pt x="7931" y="16999"/>
                      <a:pt x="7673" y="17359"/>
                    </a:cubicBezTo>
                    <a:cubicBezTo>
                      <a:pt x="7384" y="17761"/>
                      <a:pt x="6563" y="18657"/>
                      <a:pt x="5591" y="19318"/>
                    </a:cubicBezTo>
                    <a:cubicBezTo>
                      <a:pt x="5854" y="18628"/>
                      <a:pt x="6060" y="17853"/>
                      <a:pt x="6074" y="17056"/>
                    </a:cubicBezTo>
                    <a:cubicBezTo>
                      <a:pt x="6078" y="17006"/>
                      <a:pt x="6080" y="16956"/>
                      <a:pt x="6080" y="16914"/>
                    </a:cubicBezTo>
                    <a:cubicBezTo>
                      <a:pt x="6080" y="16334"/>
                      <a:pt x="5796" y="15803"/>
                      <a:pt x="5344" y="15540"/>
                    </a:cubicBezTo>
                    <a:cubicBezTo>
                      <a:pt x="2843" y="14080"/>
                      <a:pt x="1349" y="11731"/>
                      <a:pt x="1349" y="9257"/>
                    </a:cubicBezTo>
                    <a:cubicBezTo>
                      <a:pt x="1349" y="5003"/>
                      <a:pt x="5588" y="1542"/>
                      <a:pt x="10800" y="1542"/>
                    </a:cubicBezTo>
                    <a:cubicBezTo>
                      <a:pt x="16011" y="1542"/>
                      <a:pt x="20249" y="5003"/>
                      <a:pt x="20249" y="9257"/>
                    </a:cubicBezTo>
                    <a:cubicBezTo>
                      <a:pt x="20249" y="13510"/>
                      <a:pt x="16011" y="16971"/>
                      <a:pt x="10800" y="16971"/>
                    </a:cubicBezTo>
                    <a:moveTo>
                      <a:pt x="10800" y="0"/>
                    </a:moveTo>
                    <a:cubicBezTo>
                      <a:pt x="4835" y="0"/>
                      <a:pt x="0" y="4144"/>
                      <a:pt x="0" y="9257"/>
                    </a:cubicBezTo>
                    <a:cubicBezTo>
                      <a:pt x="0" y="12440"/>
                      <a:pt x="1875" y="15248"/>
                      <a:pt x="4730" y="16914"/>
                    </a:cubicBezTo>
                    <a:cubicBezTo>
                      <a:pt x="4730" y="16935"/>
                      <a:pt x="4724" y="16949"/>
                      <a:pt x="4724" y="16971"/>
                    </a:cubicBezTo>
                    <a:cubicBezTo>
                      <a:pt x="4724" y="18354"/>
                      <a:pt x="3821" y="19843"/>
                      <a:pt x="3423" y="20625"/>
                    </a:cubicBezTo>
                    <a:lnTo>
                      <a:pt x="3425" y="20625"/>
                    </a:lnTo>
                    <a:cubicBezTo>
                      <a:pt x="3393" y="20709"/>
                      <a:pt x="3374" y="20802"/>
                      <a:pt x="3374" y="20900"/>
                    </a:cubicBezTo>
                    <a:cubicBezTo>
                      <a:pt x="3374" y="21287"/>
                      <a:pt x="3648" y="21600"/>
                      <a:pt x="3986" y="21600"/>
                    </a:cubicBezTo>
                    <a:cubicBezTo>
                      <a:pt x="4049" y="21600"/>
                      <a:pt x="4161" y="21580"/>
                      <a:pt x="4158" y="21590"/>
                    </a:cubicBezTo>
                    <a:cubicBezTo>
                      <a:pt x="6268" y="21195"/>
                      <a:pt x="8255" y="18979"/>
                      <a:pt x="8716" y="18338"/>
                    </a:cubicBezTo>
                    <a:cubicBezTo>
                      <a:pt x="9391" y="18451"/>
                      <a:pt x="10086" y="18514"/>
                      <a:pt x="10800" y="18514"/>
                    </a:cubicBezTo>
                    <a:cubicBezTo>
                      <a:pt x="16764" y="18514"/>
                      <a:pt x="21600" y="14369"/>
                      <a:pt x="21600" y="9257"/>
                    </a:cubicBezTo>
                    <a:cubicBezTo>
                      <a:pt x="21600" y="414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606029" y="1643718"/>
            <a:ext cx="774940" cy="774940"/>
            <a:chOff x="6606029" y="1643718"/>
            <a:chExt cx="774940" cy="774940"/>
          </a:xfrm>
        </p:grpSpPr>
        <p:sp>
          <p:nvSpPr>
            <p:cNvPr id="20" name="Oval 19"/>
            <p:cNvSpPr/>
            <p:nvPr/>
          </p:nvSpPr>
          <p:spPr>
            <a:xfrm>
              <a:off x="6606029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801607" y="1839296"/>
              <a:ext cx="383784" cy="383784"/>
              <a:chOff x="4427654" y="3049909"/>
              <a:chExt cx="464344" cy="464344"/>
            </a:xfrm>
            <a:solidFill>
              <a:schemeClr val="bg1"/>
            </a:solidFill>
          </p:grpSpPr>
          <p:sp>
            <p:nvSpPr>
              <p:cNvPr id="46" name="AutoShape 123"/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7" name="AutoShape 124"/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AutoShape 125"/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utoShape 139"/>
            <p:cNvSpPr>
              <a:spLocks/>
            </p:cNvSpPr>
            <p:nvPr/>
          </p:nvSpPr>
          <p:spPr bwMode="auto">
            <a:xfrm>
              <a:off x="1033778" y="4107400"/>
              <a:ext cx="383785" cy="371976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5" name="Oval 4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033778" y="1862913"/>
              <a:ext cx="383785" cy="336550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51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2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9" name="Oval 8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AutoShape 149"/>
            <p:cNvSpPr>
              <a:spLocks/>
            </p:cNvSpPr>
            <p:nvPr/>
          </p:nvSpPr>
          <p:spPr bwMode="auto">
            <a:xfrm>
              <a:off x="1033778" y="3024192"/>
              <a:ext cx="383784" cy="2761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256938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1" grpId="0"/>
      <p:bldP spid="15" grpId="0"/>
      <p:bldP spid="19" grpId="0"/>
      <p:bldP spid="22" grpId="0"/>
      <p:bldP spid="28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7750" y="277792"/>
            <a:ext cx="2236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Lato"/>
              </a:rPr>
              <a:t>역할분담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2227" y="879675"/>
            <a:ext cx="136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Roll Sharing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67386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+mj-lt"/>
              </a:rPr>
              <a:t>권민후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5810" y="4080789"/>
            <a:ext cx="252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로그인 및 편의 시설 관리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5058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+mj-lt"/>
              </a:rPr>
              <a:t>송영현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13388" y="4080789"/>
            <a:ext cx="176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아파트 인력 관리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회원가입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로그인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로그아웃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헬스장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독서실 등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편의 시설 예약 및 이용 이력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계약업체 및 근무자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인력 관련 문의 및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답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flipH="1">
            <a:off x="8400049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커뮤니티 게시판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공지사항 및 이벤트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광고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실시간 채팅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62728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chemeClr val="accent1"/>
                </a:solidFill>
                <a:latin typeface="+mj-lt"/>
              </a:rPr>
              <a:t>김인구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47126" y="4080789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입주자 커뮤니티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</p:cNvCxnSpPr>
          <p:nvPr/>
        </p:nvCxnSpPr>
        <p:spPr>
          <a:xfrm>
            <a:off x="10302786" y="2853559"/>
            <a:ext cx="188921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35408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5" grpId="0"/>
      <p:bldP spid="26" grpId="0"/>
      <p:bldP spid="28" grpId="0"/>
      <p:bldP spid="29" grpId="0"/>
      <p:bldP spid="23" grpId="0"/>
      <p:bldP spid="27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1" y="277792"/>
            <a:ext cx="2417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Lato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4175" y="879675"/>
            <a:ext cx="142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Role Sharing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4" name="Straight Connector 33"/>
          <p:cNvCxnSpPr>
            <a:stCxn id="20" idx="6"/>
            <a:endCxn id="21" idx="2"/>
          </p:cNvCxnSpPr>
          <p:nvPr/>
        </p:nvCxnSpPr>
        <p:spPr>
          <a:xfrm>
            <a:off x="2907444" y="2853559"/>
            <a:ext cx="267944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22" idx="2"/>
          </p:cNvCxnSpPr>
          <p:nvPr/>
        </p:nvCxnSpPr>
        <p:spPr>
          <a:xfrm>
            <a:off x="6605116" y="2853559"/>
            <a:ext cx="2679442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0" idx="2"/>
          </p:cNvCxnSpPr>
          <p:nvPr/>
        </p:nvCxnSpPr>
        <p:spPr>
          <a:xfrm>
            <a:off x="1" y="2853559"/>
            <a:ext cx="1889215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9284558" y="2344446"/>
            <a:ext cx="1018228" cy="1018226"/>
            <a:chOff x="9284558" y="2344446"/>
            <a:chExt cx="1018228" cy="1018226"/>
          </a:xfrm>
        </p:grpSpPr>
        <p:sp>
          <p:nvSpPr>
            <p:cNvPr id="22" name="Oval 21"/>
            <p:cNvSpPr/>
            <p:nvPr/>
          </p:nvSpPr>
          <p:spPr>
            <a:xfrm>
              <a:off x="928455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561500" y="2621387"/>
              <a:ext cx="464344" cy="46434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53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4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889216" y="2344446"/>
            <a:ext cx="1018228" cy="1018226"/>
            <a:chOff x="1889216" y="2344446"/>
            <a:chExt cx="1018228" cy="1018226"/>
          </a:xfrm>
        </p:grpSpPr>
        <p:sp>
          <p:nvSpPr>
            <p:cNvPr id="20" name="Oval 19"/>
            <p:cNvSpPr/>
            <p:nvPr/>
          </p:nvSpPr>
          <p:spPr>
            <a:xfrm>
              <a:off x="1889216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AutoShape 130"/>
            <p:cNvSpPr>
              <a:spLocks/>
            </p:cNvSpPr>
            <p:nvPr/>
          </p:nvSpPr>
          <p:spPr bwMode="auto">
            <a:xfrm>
              <a:off x="2166158" y="2621387"/>
              <a:ext cx="464344" cy="464344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767386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lt"/>
              </a:rPr>
              <a:t>김상인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93041" y="4080789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마이페이지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65058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lt"/>
              </a:rPr>
              <a:t>곽희수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52049" y="4080789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관리자 페이지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6" name="Rectangle 22"/>
          <p:cNvSpPr/>
          <p:nvPr/>
        </p:nvSpPr>
        <p:spPr>
          <a:xfrm flipH="1">
            <a:off x="1004707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내 정보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관리비 및 기타 재무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내 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내 </a:t>
            </a:r>
            <a:r>
              <a:rPr lang="ko-KR" altLang="en-US" sz="12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댓글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내 문의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 26"/>
          <p:cNvSpPr/>
          <p:nvPr/>
        </p:nvSpPr>
        <p:spPr>
          <a:xfrm flipH="1">
            <a:off x="4702378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업체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광고 등록 및 승인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일반 유저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 29"/>
          <p:cNvSpPr/>
          <p:nvPr/>
        </p:nvSpPr>
        <p:spPr>
          <a:xfrm flipH="1">
            <a:off x="8400049" y="4458210"/>
            <a:ext cx="27872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아파트 내 시설 정보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시설 관련 문의 및 답변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문의 처리 현황 관리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162728" y="3599514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lt"/>
              </a:rPr>
              <a:t>최승호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11059" y="4080789"/>
            <a:ext cx="176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아파트 시설 관리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2367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1" grpId="0"/>
      <p:bldP spid="55" grpId="0"/>
      <p:bldP spid="56" grpId="0"/>
      <p:bldP spid="57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1" y="277792"/>
            <a:ext cx="2417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1EB9D7"/>
                </a:solidFill>
                <a:latin typeface="Lato"/>
              </a:rPr>
              <a:t>역할 분담</a:t>
            </a:r>
            <a:endParaRPr lang="en-US" altLang="ko-KR" sz="4000" b="1" dirty="0" smtClean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4175" y="879675"/>
            <a:ext cx="1423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Role Sharing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34" name="Straight Connector 33"/>
          <p:cNvCxnSpPr>
            <a:endCxn id="21" idx="2"/>
          </p:cNvCxnSpPr>
          <p:nvPr/>
        </p:nvCxnSpPr>
        <p:spPr>
          <a:xfrm>
            <a:off x="0" y="2853559"/>
            <a:ext cx="5586888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</p:cNvCxnSpPr>
          <p:nvPr/>
        </p:nvCxnSpPr>
        <p:spPr>
          <a:xfrm>
            <a:off x="6605116" y="2853559"/>
            <a:ext cx="5586884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586888" y="2344446"/>
            <a:ext cx="1018228" cy="1018226"/>
            <a:chOff x="5586888" y="2344446"/>
            <a:chExt cx="1018228" cy="1018226"/>
          </a:xfrm>
        </p:grpSpPr>
        <p:sp>
          <p:nvSpPr>
            <p:cNvPr id="21" name="Oval 20"/>
            <p:cNvSpPr/>
            <p:nvPr/>
          </p:nvSpPr>
          <p:spPr>
            <a:xfrm>
              <a:off x="5586888" y="2344446"/>
              <a:ext cx="1018228" cy="101822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921774" y="2620990"/>
              <a:ext cx="348456" cy="46513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49" name="AutoShape 115"/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16"/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17958" y="3599514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accent1"/>
                </a:solidFill>
                <a:latin typeface="+mj-lt"/>
              </a:rPr>
              <a:t>임  혁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13390" y="4080789"/>
            <a:ext cx="176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실무자 관련 업무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Rectangle 26"/>
          <p:cNvSpPr/>
          <p:nvPr/>
        </p:nvSpPr>
        <p:spPr>
          <a:xfrm flipH="1">
            <a:off x="4702378" y="4458210"/>
            <a:ext cx="27872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실무자 출근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경비원 순찰 일지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입주자 차량 정보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택배 수취 및 보관 관리</a:t>
            </a:r>
            <a:endParaRPr lang="en-US" altLang="ko-KR" sz="12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4007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053" y="162460"/>
            <a:ext cx="3091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ERD CLOUD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pic>
        <p:nvPicPr>
          <p:cNvPr id="4" name="그림 3" descr="HOME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193" y="772907"/>
            <a:ext cx="9216931" cy="545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seCaseDiagram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886" y="1037969"/>
            <a:ext cx="9696322" cy="5214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3180" y="162460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err="1" smtClean="0">
                <a:solidFill>
                  <a:schemeClr val="accent1"/>
                </a:solidFill>
                <a:latin typeface="+mj-lt"/>
              </a:rPr>
              <a:t>유스케이스</a:t>
            </a:r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3089" y="764343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Usecase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권민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343" y="1087395"/>
            <a:ext cx="9460303" cy="5142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김인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31" y="1070918"/>
            <a:ext cx="9001738" cy="5202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김상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5796" y="1070919"/>
            <a:ext cx="7172126" cy="5231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C000"/>
                </a:solidFill>
              </a:rPr>
              <a:t>01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80B5"/>
                </a:solidFill>
              </a:rPr>
              <a:t>02</a:t>
            </a:r>
            <a:endParaRPr lang="ko-KR" altLang="en-US" sz="3600" b="1" dirty="0">
              <a:solidFill>
                <a:srgbClr val="0080B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7C80"/>
                </a:solidFill>
              </a:rPr>
              <a:t>03</a:t>
            </a:r>
            <a:endParaRPr lang="ko-KR" altLang="en-US" sz="3600" b="1" dirty="0">
              <a:solidFill>
                <a:srgbClr val="FF7C8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팀 소개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92D050"/>
                </a:solidFill>
              </a:rPr>
              <a:t>04</a:t>
            </a:r>
            <a:endParaRPr lang="ko-KR" altLang="en-US" sz="3600" b="1" dirty="0">
              <a:solidFill>
                <a:srgbClr val="92D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Calibri" panose="020F0502020204030204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Calibri" panose="020F0502020204030204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기획 의도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프로젝트 소개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유사 사이트 분석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03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송영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90" y="1079157"/>
            <a:ext cx="8826813" cy="519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최승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494" y="1087395"/>
            <a:ext cx="10496293" cy="5173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임혁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2731" y="1079158"/>
            <a:ext cx="9574583" cy="5177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클래스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4279" y="780819"/>
            <a:ext cx="1576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2"/>
                </a:solidFill>
                <a:latin typeface="+mj-lt"/>
              </a:rPr>
              <a:t>Calss</a:t>
            </a:r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클래스다이어그램_곽희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5053" y="1112108"/>
            <a:ext cx="9944193" cy="5114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민후형1(건의신고리스트 독서실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19" y="1123111"/>
            <a:ext cx="9484066" cy="512734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건의 신고 리스트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독서실</a:t>
            </a:r>
            <a:r>
              <a:rPr lang="en-US" altLang="ko-KR" sz="1400" dirty="0" smtClean="0"/>
              <a:t>)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민후형2(독서실예약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00" y="1087395"/>
            <a:ext cx="9219940" cy="5169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독서실 예약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인구1(게시판-커뮤니티, 장터, 이벤트 등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2" y="1112108"/>
            <a:ext cx="6260757" cy="516924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0" y="826014"/>
            <a:ext cx="27534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게시판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커뮤니티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장터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이벤트 등</a:t>
            </a:r>
            <a:r>
              <a:rPr lang="en-US" altLang="ko-KR" sz="1400" dirty="0" smtClean="0"/>
              <a:t>)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인구2(실시간 채팅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8" y="1070919"/>
            <a:ext cx="9915629" cy="515691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실시간 채팅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상인1(마이페이지-전체페이지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84" y="1079157"/>
            <a:ext cx="6661300" cy="5251620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err="1" smtClean="0"/>
              <a:t>마이페이지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전체페이지</a:t>
            </a:r>
            <a:r>
              <a:rPr lang="en-US" altLang="ko-KR" sz="1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상인2(알림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76" y="1138164"/>
            <a:ext cx="9728998" cy="5097906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err="1" smtClean="0"/>
              <a:t>마이페이지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알림</a:t>
            </a:r>
            <a:r>
              <a:rPr lang="en-US" altLang="ko-KR" sz="1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C000"/>
                </a:solidFill>
              </a:rPr>
              <a:t>05</a:t>
            </a:r>
            <a:endParaRPr lang="ko-KR" altLang="en-US" sz="3600" b="1" dirty="0">
              <a:solidFill>
                <a:srgbClr val="FFC00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5198" y="1942061"/>
            <a:ext cx="6937955" cy="1289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0080B5"/>
                </a:solidFill>
              </a:rPr>
              <a:t>06</a:t>
            </a:r>
            <a:endParaRPr lang="ko-KR" altLang="en-US" sz="3600" b="1" dirty="0">
              <a:solidFill>
                <a:srgbClr val="0080B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7C80"/>
                </a:solidFill>
              </a:rPr>
              <a:t>07</a:t>
            </a:r>
            <a:endParaRPr lang="ko-KR" altLang="en-US" sz="3600" b="1" dirty="0">
              <a:solidFill>
                <a:srgbClr val="FF7C8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64892" y="408924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주요 기능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92D050"/>
                </a:solidFill>
              </a:rPr>
              <a:t>08</a:t>
            </a:r>
            <a:endParaRPr lang="ko-KR" altLang="en-US" sz="3600" b="1" dirty="0">
              <a:solidFill>
                <a:srgbClr val="92D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0177" y="5955256"/>
            <a:ext cx="1246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accent2"/>
                </a:solidFill>
                <a:latin typeface="Calibri" panose="020F0502020204030204"/>
              </a:rPr>
              <a:t>목차</a:t>
            </a:r>
            <a:endParaRPr lang="ko-KR" altLang="en-US" sz="4000" b="1" dirty="0">
              <a:solidFill>
                <a:schemeClr val="accent2"/>
              </a:solidFill>
              <a:latin typeface="Calibri" panose="020F0502020204030204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4307" y="1985392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역할 분담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84034" y="3522368"/>
            <a:ext cx="44586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개발 환경 및 일정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52470" y="5083758"/>
            <a:ext cx="4118843" cy="989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smtClean="0">
                <a:solidFill>
                  <a:schemeClr val="bg1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71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영현1(근무자정보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10" y="1070921"/>
            <a:ext cx="7036645" cy="5243382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근무자 정보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영현2(신고처리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56" y="1070919"/>
            <a:ext cx="6367864" cy="5202193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37454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신고 처리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버튼</a:t>
            </a:r>
            <a:r>
              <a:rPr lang="en-US" altLang="ko-KR" sz="1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승호1(시설관리메인페이지 및 디테일뷰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45" y="1260389"/>
            <a:ext cx="9320860" cy="490530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시설 </a:t>
            </a:r>
            <a:r>
              <a:rPr lang="ko-KR" altLang="en-US" sz="1400" dirty="0" err="1" smtClean="0"/>
              <a:t>메인페이지</a:t>
            </a:r>
            <a:r>
              <a:rPr lang="ko-KR" altLang="en-US" sz="1400" dirty="0" smtClean="0"/>
              <a:t> 및 디테일 </a:t>
            </a:r>
            <a:r>
              <a:rPr lang="ko-KR" altLang="en-US" sz="1400" dirty="0" err="1" smtClean="0"/>
              <a:t>뷰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승호2(시설관리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22" y="1606378"/>
            <a:ext cx="9216045" cy="3945925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시설 관리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임혁1(전기,수도,가스 사용량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86" y="1089616"/>
            <a:ext cx="9130375" cy="5175258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전기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가스 사용량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임혁2(출근일지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68" y="1095632"/>
            <a:ext cx="8894228" cy="5144529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출근일지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희수1(관리자 메인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58" y="1087395"/>
            <a:ext cx="7286032" cy="5202194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관리자 메인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602" y="178936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시퀀스 다이어그램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Sequence Diagram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희수2(통계 관리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1" y="1087394"/>
            <a:ext cx="4755125" cy="5387547"/>
          </a:xfrm>
          <a:prstGeom prst="rect">
            <a:avLst/>
          </a:prstGeom>
        </p:spPr>
      </p:pic>
      <p:sp>
        <p:nvSpPr>
          <p:cNvPr id="5" name="기능 유사 사이트"/>
          <p:cNvSpPr txBox="1"/>
          <p:nvPr/>
        </p:nvSpPr>
        <p:spPr>
          <a:xfrm>
            <a:off x="294511" y="826014"/>
            <a:ext cx="24734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/>
            </a:lvl1pPr>
          </a:lstStyle>
          <a:p>
            <a:r>
              <a:rPr lang="ko-KR" altLang="en-US" sz="1400" dirty="0" smtClean="0"/>
              <a:t>통계 관리</a:t>
            </a: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3681" y="780819"/>
            <a:ext cx="5517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좌석을 선택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선택한 좌석 예약가능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실시간 화면 업데이트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그림 4" descr="민후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22" y="1161533"/>
            <a:ext cx="6871807" cy="4963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6298" y="780819"/>
            <a:ext cx="7705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신고하기 이전페이지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삭제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수정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댓글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) – </a:t>
            </a:r>
            <a:r>
              <a:rPr lang="en-US" altLang="ko-KR" sz="1600" b="1" dirty="0" err="1" smtClean="0">
                <a:solidFill>
                  <a:schemeClr val="tx2"/>
                </a:solidFill>
                <a:latin typeface="+mj-lt"/>
              </a:rPr>
              <a:t>Summernote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사용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파일 첨부 다운 가능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인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80" y="1293340"/>
            <a:ext cx="11094596" cy="4831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662" y="277792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팀 소개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3629" y="879675"/>
            <a:ext cx="1884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INTRODUCE OUR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1210" y="4065815"/>
            <a:ext cx="92895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저희의 팀 명은 </a:t>
            </a:r>
            <a:r>
              <a:rPr lang="en-US" altLang="ko-KR" sz="16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PLUS ONE 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팀원들이 </a:t>
            </a:r>
            <a:r>
              <a:rPr lang="en-US" altLang="ko-KR" sz="16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살 차이라는 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마지막 프로젝트에서 본인의 능력보다</a:t>
            </a:r>
            <a:endParaRPr lang="en-US" altLang="ko-KR" sz="1600" dirty="0" smtClean="0">
              <a:solidFill>
                <a:schemeClr val="tx2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 더 높은 결과물을 만들어 내자</a:t>
            </a:r>
            <a:r>
              <a:rPr lang="ko-KR" alt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의미에서 결정하였습니다</a:t>
            </a:r>
            <a:r>
              <a:rPr lang="en-US" altLang="ko-KR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9520" y="3312001"/>
            <a:ext cx="1432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PLUS ONE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5899" y="1747985"/>
            <a:ext cx="1600200" cy="1600200"/>
          </a:xfrm>
        </p:spPr>
      </p:pic>
      <p:sp>
        <p:nvSpPr>
          <p:cNvPr id="9" name="직사각형 8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89570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18375" y="780819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어떤 내용 적을래요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김상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2" y="1293342"/>
            <a:ext cx="11603984" cy="4950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7619" y="780819"/>
            <a:ext cx="314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재무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등록시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계약중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 업체만 표시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영현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05" y="1087394"/>
            <a:ext cx="10079661" cy="511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2721" y="780819"/>
            <a:ext cx="423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각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아파트별로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 신고 현황을 시각화하여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표현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최승호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8" y="1256122"/>
            <a:ext cx="11498871" cy="484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0591" y="780819"/>
            <a:ext cx="6191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출퇴근 기능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근무자 리스트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,  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연가와 인수인계의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최신글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ko-KR" sz="1600" b="1" dirty="0" smtClean="0">
                <a:solidFill>
                  <a:schemeClr val="tx2"/>
                </a:solidFill>
                <a:latin typeface="+mj-lt"/>
              </a:rPr>
              <a:t>3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개 출력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임혁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3" y="1060763"/>
            <a:ext cx="9572367" cy="5182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7605" y="170699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개인별 핵심기능</a:t>
            </a:r>
            <a:endParaRPr lang="en-US" sz="4000" b="1" dirty="0">
              <a:solidFill>
                <a:srgbClr val="1EB9D7"/>
              </a:solidFill>
              <a:latin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3615" y="780819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메인관리자</a:t>
            </a:r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ko-KR" altLang="en-US" sz="1600" b="1" dirty="0" err="1" smtClean="0">
                <a:solidFill>
                  <a:schemeClr val="tx2"/>
                </a:solidFill>
                <a:latin typeface="+mj-lt"/>
              </a:rPr>
              <a:t>메인페이지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그림 3" descr="희수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5" y="1213021"/>
            <a:ext cx="11351741" cy="5017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3" y="27779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8027" y="879675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Development Environment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3032" y="3027271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HTML5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0011" y="302727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CSS3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9051" y="302727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JS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0380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Tomcat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07354" y="3027271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Apache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Maven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4249" y="5270480"/>
            <a:ext cx="72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JAVA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2263" y="5270480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Spring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4442" y="5270480"/>
            <a:ext cx="106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  <a:latin typeface="+mj-lt"/>
              </a:rPr>
              <a:t>M</a:t>
            </a:r>
            <a:r>
              <a:rPr lang="en-US" b="1" dirty="0" err="1" smtClean="0">
                <a:solidFill>
                  <a:schemeClr val="accent1"/>
                </a:solidFill>
                <a:latin typeface="+mj-lt"/>
              </a:rPr>
              <a:t>yBatis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47717" y="5270480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1"/>
                </a:solidFill>
                <a:latin typeface="+mj-lt"/>
              </a:rPr>
              <a:t>Git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61316" y="5270480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Oracle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DB</a:t>
            </a:r>
          </a:p>
        </p:txBody>
      </p:sp>
      <p:pic>
        <p:nvPicPr>
          <p:cNvPr id="24" name="그림 개체 틀 2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977" b="5977"/>
          <a:stretch>
            <a:fillRect/>
          </a:stretch>
        </p:blipFill>
        <p:spPr/>
      </p:pic>
      <p:pic>
        <p:nvPicPr>
          <p:cNvPr id="25" name="그림 개체 틀 2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7" name="그림 개체 틀 3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936" b="5936"/>
          <a:stretch>
            <a:fillRect/>
          </a:stretch>
        </p:blipFill>
        <p:spPr/>
      </p:pic>
      <p:pic>
        <p:nvPicPr>
          <p:cNvPr id="38" name="그림 개체 틀 37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pic>
        <p:nvPicPr>
          <p:cNvPr id="39" name="그림 개체 틀 38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그림 개체 틀 39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그림 개체 틀 45"/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개체 틀 42"/>
          <p:cNvPicPr>
            <a:picLocks noGrp="1" noChangeAspect="1"/>
          </p:cNvPicPr>
          <p:nvPr>
            <p:ph type="pic" sz="quarter" idx="13"/>
          </p:nvPr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51" name="그림 개체 틀 50"/>
          <p:cNvPicPr>
            <a:picLocks noGrp="1" noChangeAspect="1"/>
          </p:cNvPicPr>
          <p:nvPr>
            <p:ph type="pic" sz="quarter" idx="14"/>
          </p:nvPr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  <p:pic>
        <p:nvPicPr>
          <p:cNvPr id="66" name="그림 개체 틀 65"/>
          <p:cNvPicPr>
            <a:picLocks noGrp="1" noChangeAspect="1"/>
          </p:cNvPicPr>
          <p:nvPr>
            <p:ph type="pic" sz="quarter" idx="19"/>
          </p:nvPr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738" r="9738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9842256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3" grpId="0"/>
      <p:bldP spid="15" grpId="0"/>
      <p:bldP spid="17" grpId="0"/>
      <p:bldP spid="19" grpId="0"/>
      <p:bldP spid="26" grpId="0"/>
      <p:bldP spid="28" grpId="0"/>
      <p:bldP spid="30" grpId="0"/>
      <p:bldP spid="32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3" y="27779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개발 환경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8027" y="879675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Development Environment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1771" y="3027271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Eclipse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57369" y="527048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Visual Studio Code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4944" y="5270480"/>
            <a:ext cx="180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Oracle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SQL Developer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그림 개체 틀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그림 개체 틀 22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34901577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28" grpId="0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7183" y="27779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개발 일정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0259" y="879675"/>
            <a:ext cx="2431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Development Schedule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627529" y="5620871"/>
            <a:ext cx="11035553" cy="906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589671" y="5662277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5562" y="5779931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768693" y="564776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94584" y="5765420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9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947715" y="5634876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71203" y="5745185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16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31651" y="5745184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30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05760" y="5631048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287694" y="5752143"/>
            <a:ext cx="106587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8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350808" y="5575951"/>
            <a:ext cx="117654" cy="1176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1553778" y="5566986"/>
            <a:ext cx="117654" cy="11765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6761803" y="5627680"/>
            <a:ext cx="117654" cy="1176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6584" y="5396778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12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76866" y="5343872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1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29736" y="5340757"/>
            <a:ext cx="638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+mj-lt"/>
              </a:rPr>
              <a:t>2</a:t>
            </a:r>
            <a:r>
              <a:rPr lang="en-US" sz="1200" b="1" dirty="0" smtClean="0">
                <a:solidFill>
                  <a:schemeClr val="accent1"/>
                </a:solidFill>
                <a:latin typeface="+mj-lt"/>
              </a:rPr>
              <a:t> 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월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170024" y="5726362"/>
            <a:ext cx="753992" cy="2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6  7</a:t>
            </a:r>
            <a:r>
              <a:rPr lang="ko-KR" altLang="en-US" sz="12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일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9671" y="1309200"/>
            <a:ext cx="1141164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730835" y="1900047"/>
            <a:ext cx="1179022" cy="43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909706" y="2490894"/>
            <a:ext cx="2358196" cy="43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5245489" y="3081741"/>
            <a:ext cx="1456043" cy="43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701532" y="3672588"/>
            <a:ext cx="4589005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1352298" y="4263435"/>
            <a:ext cx="116164" cy="43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1535611" y="4854281"/>
            <a:ext cx="116164" cy="432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0371" y="13405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+mj-lt"/>
              </a:rPr>
              <a:t>기획회의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76956" y="193138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+mj-lt"/>
              </a:rPr>
              <a:t>UI</a:t>
            </a:r>
            <a:r>
              <a:rPr lang="ko-KR" altLang="en-US" b="1" dirty="0" smtClean="0">
                <a:solidFill>
                  <a:schemeClr val="accent1"/>
                </a:solidFill>
                <a:latin typeface="+mj-lt"/>
              </a:rPr>
              <a:t>설계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02783" y="252222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DB</a:t>
            </a:r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63220" y="311307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클래스 설계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01160" y="370392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기능 구현</a:t>
            </a: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49442" y="429476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1"/>
                </a:solidFill>
                <a:latin typeface="+mj-lt"/>
              </a:rPr>
              <a:t>베타 테스트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869955" y="488345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프로젝트 발표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81233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08" y="26125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96651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87183" y="27779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기획 의도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0731" y="879675"/>
            <a:ext cx="2730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INTENTION OF THE PLAN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4895096"/>
            <a:ext cx="6267432" cy="11707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2" y="3284795"/>
            <a:ext cx="6267432" cy="1257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3" y="1820112"/>
            <a:ext cx="6240094" cy="1112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8301" y="1512995"/>
            <a:ext cx="432041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현재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대한민국 인구의 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60%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는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아파트에 거주하고 있으며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그 추세는 점점 증가하여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광주광역시에 경우 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70%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의 인구가 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아파트에 거주하고 있다고 한다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</a:p>
          <a:p>
            <a:endParaRPr lang="en-US" altLang="ko-KR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하지만 아파트를 거주하며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</a:t>
            </a: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아파트이기 때문에 누릴 수 있는 편의는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예전과 별로 다를 게 없다는 점에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endParaRPr lang="en-US" altLang="ko-KR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대한민국 아파트 거주자들이 </a:t>
            </a:r>
            <a:endParaRPr lang="en-US" altLang="ko-KR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조금 더 편하고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</a:t>
            </a:r>
            <a:r>
              <a:rPr lang="ko-KR" altLang="en-US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스마트하게 생활하고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입주자 뿐만이 아닌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관리자들도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편하게 근무할 수 있는 환경을 만들어 보고자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기획하였습니다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lang="ko-KR" altLang="en-US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3037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4227" y="277792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+mj-lt"/>
              </a:rPr>
              <a:t>프로젝트 소개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1842" y="879675"/>
            <a:ext cx="2768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+mj-lt"/>
              </a:rPr>
              <a:t>INTRODUCE THE PROJECT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7491" y="19262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저희는 편리함 이라는 주제에 맞게</a:t>
            </a:r>
            <a:endParaRPr lang="en-US" altLang="ko-KR" sz="1200" dirty="0">
              <a:solidFill>
                <a:schemeClr val="tx2">
                  <a:lumMod val="50000"/>
                  <a:lumOff val="50000"/>
                </a:schemeClr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입주민들이 어렵지 않고 간편하게 이용할 수 있는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어르신들도 쉽게 이용할 수 있는 아파트 관리 사이트를 만들 것 입니다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491" y="16222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간편함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7491" y="30573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단순히 간단하기만한 사이트는 많습니다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저희는 간편하게 사용할 수 있지만 입주민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관리인 모두에게 유용한 아파트 관리 사이트를 만들 것입니다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491" y="27533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유용함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7491" y="41884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한 두가지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기능이 아닌 다양한 기능을 제공하여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‘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이 사이트 정말 할 수 있는 기능이 많네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??’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라는 감탄이 나오는 아파트 관리 사이트를 만들 것입니다</a:t>
            </a:r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7491" y="38844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다양함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47491" y="5319557"/>
            <a:ext cx="946821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지저분한 배너 광고와 귀찮게 계속 나오는 </a:t>
            </a:r>
            <a:r>
              <a:rPr lang="ko-KR" altLang="en-US" sz="1200" dirty="0" err="1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팝업창들은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 이제 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NO!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사이트를 이용함에 있어 거부감이 들지 않는 깨끗한 사이트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깨끗하고 간편하고 유용하고 다양한 아파트 관리 사이트를 만들 것입니다</a:t>
            </a:r>
            <a:r>
              <a:rPr lang="en-US" altLang="ko-KR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7491" y="50155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  <a:latin typeface="+mj-lt"/>
              </a:rPr>
              <a:t>깨끗함</a:t>
            </a:r>
            <a:endParaRPr lang="en-US" sz="1600" b="1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838200" y="1643718"/>
            <a:ext cx="774940" cy="774940"/>
            <a:chOff x="838200" y="1643718"/>
            <a:chExt cx="774940" cy="774940"/>
          </a:xfrm>
        </p:grpSpPr>
        <p:sp>
          <p:nvSpPr>
            <p:cNvPr id="4" name="Oval 3"/>
            <p:cNvSpPr/>
            <p:nvPr/>
          </p:nvSpPr>
          <p:spPr>
            <a:xfrm>
              <a:off x="838200" y="16437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33778" y="1838968"/>
              <a:ext cx="383785" cy="384441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41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3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5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6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7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838200" y="2774818"/>
            <a:ext cx="774940" cy="774940"/>
            <a:chOff x="838200" y="2774818"/>
            <a:chExt cx="774940" cy="774940"/>
          </a:xfrm>
        </p:grpSpPr>
        <p:sp>
          <p:nvSpPr>
            <p:cNvPr id="7" name="Oval 6"/>
            <p:cNvSpPr/>
            <p:nvPr/>
          </p:nvSpPr>
          <p:spPr>
            <a:xfrm>
              <a:off x="838200" y="27748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AutoShape 46"/>
            <p:cNvSpPr>
              <a:spLocks/>
            </p:cNvSpPr>
            <p:nvPr/>
          </p:nvSpPr>
          <p:spPr bwMode="auto">
            <a:xfrm>
              <a:off x="1033778" y="2970396"/>
              <a:ext cx="383784" cy="38378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38200" y="5037018"/>
            <a:ext cx="774940" cy="774940"/>
            <a:chOff x="838200" y="5037018"/>
            <a:chExt cx="774940" cy="774940"/>
          </a:xfrm>
        </p:grpSpPr>
        <p:sp>
          <p:nvSpPr>
            <p:cNvPr id="13" name="Oval 12"/>
            <p:cNvSpPr/>
            <p:nvPr/>
          </p:nvSpPr>
          <p:spPr>
            <a:xfrm>
              <a:off x="838200" y="50370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2" name="AutoShape 47"/>
            <p:cNvSpPr>
              <a:spLocks/>
            </p:cNvSpPr>
            <p:nvPr/>
          </p:nvSpPr>
          <p:spPr bwMode="auto">
            <a:xfrm>
              <a:off x="1033778" y="5232596"/>
              <a:ext cx="383784" cy="383784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38200" y="3905918"/>
            <a:ext cx="774940" cy="774940"/>
            <a:chOff x="838200" y="3905918"/>
            <a:chExt cx="774940" cy="774940"/>
          </a:xfrm>
        </p:grpSpPr>
        <p:sp>
          <p:nvSpPr>
            <p:cNvPr id="10" name="Oval 9"/>
            <p:cNvSpPr/>
            <p:nvPr/>
          </p:nvSpPr>
          <p:spPr>
            <a:xfrm>
              <a:off x="838200" y="3905918"/>
              <a:ext cx="774940" cy="7749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033778" y="4101496"/>
              <a:ext cx="383784" cy="38378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66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7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8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6" name="직사각형 35"/>
          <p:cNvSpPr/>
          <p:nvPr/>
        </p:nvSpPr>
        <p:spPr>
          <a:xfrm>
            <a:off x="0" y="5992239"/>
            <a:ext cx="3881336" cy="865762"/>
          </a:xfrm>
          <a:prstGeom prst="rect">
            <a:avLst/>
          </a:prstGeom>
          <a:solidFill>
            <a:srgbClr val="F7F8FC"/>
          </a:solidFill>
          <a:ln>
            <a:solidFill>
              <a:srgbClr val="F7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963423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  <p:sp>
        <p:nvSpPr>
          <p:cNvPr id="141" name="TextBox 5"/>
          <p:cNvSpPr txBox="1"/>
          <p:nvPr/>
        </p:nvSpPr>
        <p:spPr>
          <a:xfrm>
            <a:off x="4364830" y="277792"/>
            <a:ext cx="346235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유사 사이트 분석</a:t>
            </a:r>
          </a:p>
        </p:txBody>
      </p:sp>
      <p:sp>
        <p:nvSpPr>
          <p:cNvPr id="142" name="TextBox 7"/>
          <p:cNvSpPr txBox="1"/>
          <p:nvPr/>
        </p:nvSpPr>
        <p:spPr>
          <a:xfrm>
            <a:off x="4790905" y="879674"/>
            <a:ext cx="26102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INTENTION OF THE PLAN</a:t>
            </a:r>
          </a:p>
        </p:txBody>
      </p:sp>
      <p:sp>
        <p:nvSpPr>
          <p:cNvPr id="14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주제 유사 사이트"/>
          <p:cNvSpPr txBox="1"/>
          <p:nvPr/>
        </p:nvSpPr>
        <p:spPr>
          <a:xfrm>
            <a:off x="260984" y="1058054"/>
            <a:ext cx="1503884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주제 유사 사이트 </a:t>
            </a:r>
          </a:p>
        </p:txBody>
      </p:sp>
      <p:pic>
        <p:nvPicPr>
          <p:cNvPr id="145" name="스크린샷 2019-12-08 오후 2.41.54.png" descr="스크린샷 2019-12-08 오후 2.41.54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0984" y="1435195"/>
            <a:ext cx="6692273" cy="46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텍스트"/>
          <p:cNvSpPr txBox="1"/>
          <p:nvPr/>
        </p:nvSpPr>
        <p:spPr>
          <a:xfrm>
            <a:off x="5747321" y="3249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47" name="텍스트"/>
          <p:cNvSpPr txBox="1"/>
          <p:nvPr/>
        </p:nvSpPr>
        <p:spPr>
          <a:xfrm>
            <a:off x="5874321" y="3376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080257" y="1345197"/>
            <a:ext cx="42178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1.APTNER</a:t>
            </a:r>
          </a:p>
          <a:p>
            <a:endParaRPr lang="en-US" altLang="ko-KR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생활 플랫폼에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커뮤니티 운영관리 시스템을 통합하여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모바일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홈페이지 등을 통해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입주민들은 쉽고 스마트하게 시설을 예약하고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서비스를 사용할 수 있으며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커뮤니티 관리자를 위한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회원 관리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레슨 관리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시설 예약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좌석 배정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실적 및 통계 분석을 효율적으로 관리하는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프로그램을 제공 하고 있는 사이트입니다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</a:p>
          <a:p>
            <a:endParaRPr lang="en-US" altLang="ko-KR" sz="1600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관리와 커뮤니티를 </a:t>
            </a:r>
            <a:r>
              <a:rPr lang="ko-KR" altLang="en-US" sz="1600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합친 게 </a:t>
            </a:r>
            <a:endParaRPr lang="ko-KR" altLang="en-US" sz="1600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저희 조가 만들려는 사이트와 유사한 점이 많아서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많이 참고하게 됐습니다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.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관리 시설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관리비를 바로 볼 수 있는 점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그리고 마이 페이지에서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개인 일정 및 내가 문의한 내용이나 </a:t>
            </a:r>
          </a:p>
          <a:p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정보를 볼 수 </a:t>
            </a:r>
            <a:r>
              <a:rPr lang="ko-KR" altLang="en-US" sz="1600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있는 점을 </a:t>
            </a:r>
            <a:r>
              <a:rPr lang="ko-KR" altLang="en-US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참고 했습니다</a:t>
            </a:r>
            <a:r>
              <a:rPr lang="en-US" altLang="ko-KR" sz="1600"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0841541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  <p:sp>
        <p:nvSpPr>
          <p:cNvPr id="151" name="TextBox 5"/>
          <p:cNvSpPr txBox="1"/>
          <p:nvPr/>
        </p:nvSpPr>
        <p:spPr>
          <a:xfrm>
            <a:off x="4364830" y="277792"/>
            <a:ext cx="346235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유사 사이트 분석</a:t>
            </a:r>
          </a:p>
        </p:txBody>
      </p:sp>
      <p:sp>
        <p:nvSpPr>
          <p:cNvPr id="152" name="TextBox 7"/>
          <p:cNvSpPr txBox="1"/>
          <p:nvPr/>
        </p:nvSpPr>
        <p:spPr>
          <a:xfrm>
            <a:off x="4790905" y="879674"/>
            <a:ext cx="26102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INTENTION OF THE PLAN</a:t>
            </a:r>
          </a:p>
        </p:txBody>
      </p:sp>
      <p:sp>
        <p:nvSpPr>
          <p:cNvPr id="15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주제 유사 사이트"/>
          <p:cNvSpPr txBox="1"/>
          <p:nvPr/>
        </p:nvSpPr>
        <p:spPr>
          <a:xfrm>
            <a:off x="261890" y="1071637"/>
            <a:ext cx="1503884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주제 유사 사이트 </a:t>
            </a:r>
          </a:p>
        </p:txBody>
      </p:sp>
      <p:sp>
        <p:nvSpPr>
          <p:cNvPr id="155" name="텍스트"/>
          <p:cNvSpPr txBox="1"/>
          <p:nvPr/>
        </p:nvSpPr>
        <p:spPr>
          <a:xfrm>
            <a:off x="5747321" y="3249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56" name="텍스트"/>
          <p:cNvSpPr txBox="1"/>
          <p:nvPr/>
        </p:nvSpPr>
        <p:spPr>
          <a:xfrm>
            <a:off x="5874321" y="3376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57" name="2.MOVILL…"/>
          <p:cNvSpPr txBox="1"/>
          <p:nvPr/>
        </p:nvSpPr>
        <p:spPr>
          <a:xfrm>
            <a:off x="404548" y="4766173"/>
            <a:ext cx="11787452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/>
            </a:pPr>
            <a:r>
              <a:rPr sz="2000" dirty="0">
                <a:solidFill>
                  <a:srgbClr val="FF0000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2.MOVILL</a:t>
            </a:r>
            <a:endParaRPr dirty="0">
              <a:solidFill>
                <a:srgbClr val="FF0000"/>
              </a:solidFill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b="1"/>
            </a:pPr>
            <a:endParaRPr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모빌은 웹 홈페이지는 아니고 어플이지만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관리,문의,소식등 입주자와 관리사무소 간의 접근을 좀 더 편하게 만든 어플입니다. 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>
              <a:defRPr sz="1500"/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커뮤니티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기능은 없지만 아파트를 관리한다는 주제가 비슷하고 아파트 관리 기능과 UI를 많이 참고 했습니다.</a:t>
            </a:r>
          </a:p>
          <a:p>
            <a:pPr>
              <a:defRPr sz="1500"/>
            </a:pP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또 소모임 모집, 예약관리 그리고 아파트 관계 전화번호부 등 기능적인 면에서 많이 참고를 했습니다.</a:t>
            </a:r>
          </a:p>
        </p:txBody>
      </p:sp>
      <p:pic>
        <p:nvPicPr>
          <p:cNvPr id="158" name="스크린샷 2019-12-08 오후 3.14.21.png" descr="스크린샷 2019-12-08 오후 3.1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890" y="1418607"/>
            <a:ext cx="11677560" cy="3133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p14="http://schemas.microsoft.com/office/powerpoint/2010/main" val="8062420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074786" y="6305673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  <p:sp>
        <p:nvSpPr>
          <p:cNvPr id="161" name="TextBox 5"/>
          <p:cNvSpPr txBox="1"/>
          <p:nvPr/>
        </p:nvSpPr>
        <p:spPr>
          <a:xfrm>
            <a:off x="4364830" y="277792"/>
            <a:ext cx="346235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유사 사이트 분석</a:t>
            </a:r>
          </a:p>
        </p:txBody>
      </p:sp>
      <p:sp>
        <p:nvSpPr>
          <p:cNvPr id="162" name="TextBox 7"/>
          <p:cNvSpPr txBox="1"/>
          <p:nvPr/>
        </p:nvSpPr>
        <p:spPr>
          <a:xfrm>
            <a:off x="4790905" y="879674"/>
            <a:ext cx="26102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020202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INTENTION OF THE PLAN</a:t>
            </a:r>
          </a:p>
        </p:txBody>
      </p:sp>
      <p:sp>
        <p:nvSpPr>
          <p:cNvPr id="163" name="직사각형 6"/>
          <p:cNvSpPr/>
          <p:nvPr/>
        </p:nvSpPr>
        <p:spPr>
          <a:xfrm>
            <a:off x="0" y="5992238"/>
            <a:ext cx="3881336" cy="865763"/>
          </a:xfrm>
          <a:prstGeom prst="rect">
            <a:avLst/>
          </a:prstGeom>
          <a:solidFill>
            <a:srgbClr val="F7F8FC"/>
          </a:solidFill>
          <a:ln w="12700">
            <a:solidFill>
              <a:srgbClr val="F7F8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기능 유사 사이트"/>
          <p:cNvSpPr txBox="1"/>
          <p:nvPr/>
        </p:nvSpPr>
        <p:spPr>
          <a:xfrm>
            <a:off x="10093867" y="1092969"/>
            <a:ext cx="1503884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rPr dirty="0"/>
              <a:t>기능 유사 사이트 </a:t>
            </a:r>
          </a:p>
        </p:txBody>
      </p:sp>
      <p:sp>
        <p:nvSpPr>
          <p:cNvPr id="165" name="텍스트"/>
          <p:cNvSpPr txBox="1"/>
          <p:nvPr/>
        </p:nvSpPr>
        <p:spPr>
          <a:xfrm>
            <a:off x="5747321" y="3249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66" name="텍스트"/>
          <p:cNvSpPr txBox="1"/>
          <p:nvPr/>
        </p:nvSpPr>
        <p:spPr>
          <a:xfrm>
            <a:off x="5874321" y="3376929"/>
            <a:ext cx="69735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67" name="1.아파트아이…"/>
          <p:cNvSpPr txBox="1"/>
          <p:nvPr/>
        </p:nvSpPr>
        <p:spPr>
          <a:xfrm>
            <a:off x="1053781" y="3146755"/>
            <a:ext cx="4035670" cy="2985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/>
            </a:pPr>
            <a:r>
              <a:rPr sz="2000" dirty="0">
                <a:solidFill>
                  <a:srgbClr val="FF0000"/>
                </a:solidFill>
                <a:latin typeface="210 블로그 L" panose="02020603020101020101" pitchFamily="18" charset="-127"/>
                <a:ea typeface="210 블로그 L" panose="02020603020101020101" pitchFamily="18" charset="-127"/>
              </a:rPr>
              <a:t>1.아파트아이</a:t>
            </a:r>
          </a:p>
          <a:p>
            <a:endParaRPr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아파트아이는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조회, 이번달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</a:t>
            </a:r>
            <a:r>
              <a:rPr lang="ko-KR" altLang="en-US" dirty="0" err="1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를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지난 달 혹은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관리비를 비교가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가능하고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에너지량을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체크할 수 있으며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아파트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 기능이 중점인 사이트입니다,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관리비를 온라인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에서 결제할 수 있으며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endParaRPr lang="en-US" altLang="ko-KR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 할인</a:t>
            </a:r>
            <a:r>
              <a:rPr 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 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기능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, </a:t>
            </a:r>
            <a:r>
              <a:rPr dirty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 비교 </a:t>
            </a: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기능 </a:t>
            </a:r>
            <a:r>
              <a:rPr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등 </a:t>
            </a:r>
            <a:endParaRPr lang="en-US" dirty="0" smtClean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  <a:p>
            <a:pPr defTabSz="457200">
              <a:defRPr sz="15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관리비에 관한 다양한 기능을 참조하였습니다</a:t>
            </a:r>
            <a:r>
              <a:rPr lang="en-US" altLang="ko-KR" dirty="0" smtClean="0">
                <a:latin typeface="210 블로그 L" panose="02020603020101020101" pitchFamily="18" charset="-127"/>
                <a:ea typeface="210 블로그 L" panose="02020603020101020101" pitchFamily="18" charset="-127"/>
              </a:rPr>
              <a:t>.</a:t>
            </a:r>
            <a:endParaRPr dirty="0">
              <a:latin typeface="210 블로그 L" panose="02020603020101020101" pitchFamily="18" charset="-127"/>
              <a:ea typeface="210 블로그 L" panose="02020603020101020101" pitchFamily="18" charset="-127"/>
            </a:endParaRPr>
          </a:p>
        </p:txBody>
      </p:sp>
      <p:pic>
        <p:nvPicPr>
          <p:cNvPr id="168" name="스크린샷 2019-12-08 오후 4.03.39.png" descr="스크린샷 2019-12-08 오후 4.03.3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089451" y="1482115"/>
            <a:ext cx="6614041" cy="4607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p14="http://schemas.microsoft.com/office/powerpoint/2010/main" val="30071568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Zcolor Professional">
      <a:dk1>
        <a:srgbClr val="000000"/>
      </a:dk1>
      <a:lt1>
        <a:srgbClr val="FFFFFF"/>
      </a:lt1>
      <a:dk2>
        <a:srgbClr val="020202"/>
      </a:dk2>
      <a:lt2>
        <a:srgbClr val="FFFFFF"/>
      </a:lt2>
      <a:accent1>
        <a:srgbClr val="1EB9D7"/>
      </a:accent1>
      <a:accent2>
        <a:srgbClr val="1EB9D7"/>
      </a:accent2>
      <a:accent3>
        <a:srgbClr val="1EB9D7"/>
      </a:accent3>
      <a:accent4>
        <a:srgbClr val="1EB9D7"/>
      </a:accent4>
      <a:accent5>
        <a:srgbClr val="1EB9D7"/>
      </a:accent5>
      <a:accent6>
        <a:srgbClr val="1EB9D7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964</Words>
  <Application>Microsoft Office PowerPoint</Application>
  <PresentationFormat>사용자 지정</PresentationFormat>
  <Paragraphs>286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GraphicBulb</dc:creator>
  <cp:lastModifiedBy>송영현</cp:lastModifiedBy>
  <cp:revision>99</cp:revision>
  <dcterms:created xsi:type="dcterms:W3CDTF">2018-07-19T02:30:06Z</dcterms:created>
  <dcterms:modified xsi:type="dcterms:W3CDTF">2020-02-06T04:21:29Z</dcterms:modified>
</cp:coreProperties>
</file>